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39" r:id="rId3"/>
    <p:sldId id="340" r:id="rId4"/>
    <p:sldId id="415" r:id="rId5"/>
    <p:sldId id="416" r:id="rId6"/>
    <p:sldId id="414" r:id="rId7"/>
    <p:sldId id="413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417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418" r:id="rId52"/>
    <p:sldId id="420" r:id="rId53"/>
    <p:sldId id="419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FFDB-D586-4139-B35A-A39922CB0F49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BF23-8414-415B-AA39-269ECEDFD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activity" TargetMode="External"/><Relationship Id="rId3" Type="http://schemas.openxmlformats.org/officeDocument/2006/relationships/hyperlink" Target="https://dictionary.cambridge.org/dictionary/english/group" TargetMode="External"/><Relationship Id="rId7" Type="http://schemas.openxmlformats.org/officeDocument/2006/relationships/hyperlink" Target="https://dictionary.cambridge.org/dictionary/english/sexua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dictionary/english/illegal" TargetMode="External"/><Relationship Id="rId5" Type="http://schemas.openxmlformats.org/officeDocument/2006/relationships/hyperlink" Target="https://dictionary.cambridge.org/dictionary/english/part" TargetMode="External"/><Relationship Id="rId10" Type="http://schemas.openxmlformats.org/officeDocument/2006/relationships/hyperlink" Target="https://dictionary.cambridge.org/dictionary/english/children" TargetMode="External"/><Relationship Id="rId4" Type="http://schemas.openxmlformats.org/officeDocument/2006/relationships/hyperlink" Target="https://dictionary.cambridge.org/dictionary/english/people" TargetMode="External"/><Relationship Id="rId9" Type="http://schemas.openxmlformats.org/officeDocument/2006/relationships/hyperlink" Target="https://dictionary.cambridge.org/dictionary/english/involve" TargetMode="Externa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Admissible - acceptable or valid, especially as evidence in a court of law.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 - of undisputed origin and not a copy; genuine.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 -  </a:t>
            </a:r>
            <a:r>
              <a:rPr lang="en-US" dirty="0" err="1" smtClean="0"/>
              <a:t>Incharge</a:t>
            </a:r>
            <a:r>
              <a:rPr lang="en-US" baseline="0" dirty="0" smtClean="0"/>
              <a:t> Officer.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Perjury - the offence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wilfully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telling an untruth or making a misrepresentation under oath.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homicide-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refers to killing in which victim and perpetrator met online, in some cases having known each other previously only through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Ex:- Blue wale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paedophile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-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oup"/>
              </a:rPr>
              <a:t>group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ople"/>
              </a:rPr>
              <a:t>people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who take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part"/>
              </a:rPr>
              <a:t>part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llegal"/>
              </a:rPr>
              <a:t>illegal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exual"/>
              </a:rPr>
              <a:t>sexual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ctivity"/>
              </a:rPr>
              <a:t>activity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involving"/>
              </a:rPr>
              <a:t>involving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hildren"/>
              </a:rPr>
              <a:t>children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94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94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94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CBF23-8414-415B-AA39-269ECEDFDF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jdfshgfgfh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1"/>
            <a:ext cx="864679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jkljui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6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0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jkljui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A77C-B147-4738-A0EF-5B5CF2D2EB7F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342D-2EE0-4EA9-9689-68BB3309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yberforensics.in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153400" cy="2057400"/>
          </a:xfrm>
        </p:spPr>
        <p:txBody>
          <a:bodyPr>
            <a:noAutofit/>
          </a:bodyPr>
          <a:lstStyle/>
          <a:p>
            <a:pPr algn="ctr"/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Cyber forensics principles</a:t>
            </a:r>
            <a:endParaRPr lang="en-US" sz="40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4267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Jayaram</a:t>
            </a:r>
            <a:r>
              <a:rPr lang="en-US" sz="2400" b="1" dirty="0" smtClean="0">
                <a:solidFill>
                  <a:srgbClr val="00B0F0"/>
                </a:solidFill>
              </a:rPr>
              <a:t> P</a:t>
            </a:r>
          </a:p>
          <a:p>
            <a:endParaRPr lang="en-US" sz="2400" b="1" dirty="0" smtClean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    CDAC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10</a:t>
            </a:fld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0"/>
            <a:ext cx="8384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29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11</a:t>
            </a:fld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29" y="1676400"/>
            <a:ext cx="3692072" cy="37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88" y="304800"/>
            <a:ext cx="3362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53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57200"/>
            <a:ext cx="29813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990600"/>
            <a:ext cx="91186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2886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" y="1295400"/>
            <a:ext cx="886677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4800"/>
            <a:ext cx="3933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5193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2340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438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17</a:t>
            </a:fld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848600" cy="48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81000"/>
            <a:ext cx="3162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18</a:t>
            </a:fld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7147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1"/>
            <a:ext cx="6705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09196"/>
            <a:ext cx="2781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19</a:t>
            </a:fld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9725"/>
            <a:ext cx="8001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143000"/>
            <a:ext cx="3343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7030A0"/>
                </a:solidFill>
              </a:rPr>
              <a:t>Plan</a:t>
            </a:r>
          </a:p>
          <a:p>
            <a:endParaRPr lang="en-US" sz="32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/>
              <a:t>Cyber Crime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/>
              <a:t>Cyber Forensics Steps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/>
              <a:t>Live Forensics</a:t>
            </a:r>
          </a:p>
        </p:txBody>
      </p:sp>
    </p:spTree>
    <p:extLst>
      <p:ext uri="{BB962C8B-B14F-4D97-AF65-F5344CB8AC3E}">
        <p14:creationId xmlns:p14="http://schemas.microsoft.com/office/powerpoint/2010/main" val="4584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6771"/>
            <a:ext cx="7772400" cy="36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000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21</a:t>
            </a:fld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94820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390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22</a:t>
            </a:fld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9738"/>
            <a:ext cx="7086600" cy="41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23</a:t>
            </a:fld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3486"/>
            <a:ext cx="77855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2194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24</a:t>
            </a:fld>
            <a:endParaRPr 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52400"/>
            <a:ext cx="3857625" cy="7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295400"/>
            <a:ext cx="861257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25</a:t>
            </a:fld>
            <a:endParaRPr 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67002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26</a:t>
            </a:fld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5619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27</a:t>
            </a:fld>
            <a:endParaRPr lang="en-US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6631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04800"/>
            <a:ext cx="282109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28</a:t>
            </a:fld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84433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29</a:t>
            </a:fld>
            <a:endParaRPr lang="en-US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3962400" cy="5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3371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</a:t>
            </a:fld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143000"/>
            <a:ext cx="905120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3550"/>
            <a:ext cx="1781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30</a:t>
            </a:fld>
            <a:endParaRPr lang="en-U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8703408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31</a:t>
            </a:fld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37902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32</a:t>
            </a:fld>
            <a:endParaRPr lang="en-US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95829" y="1639248"/>
            <a:ext cx="6705600" cy="112664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buNone/>
            </a:pPr>
            <a:r>
              <a:rPr lang="en-US" sz="6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Live Forensics</a:t>
            </a:r>
          </a:p>
        </p:txBody>
      </p:sp>
      <p:pic>
        <p:nvPicPr>
          <p:cNvPr id="5" name="Picture 2" descr="Image result for live forens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26" y="2765890"/>
            <a:ext cx="4303585" cy="32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33</a:t>
            </a:fld>
            <a:endParaRPr lang="en-US" b="1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74788" y="1633538"/>
            <a:ext cx="6705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Need access to the system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Minimize impact on system.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Some tools leave footprint and hence proper audit/notes to be made. 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Timely evidence acquisition and analysis.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01750" y="415925"/>
            <a:ext cx="62769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Live Forensics - Challenges</a:t>
            </a:r>
          </a:p>
        </p:txBody>
      </p:sp>
    </p:spTree>
    <p:extLst>
      <p:ext uri="{BB962C8B-B14F-4D97-AF65-F5344CB8AC3E}">
        <p14:creationId xmlns:p14="http://schemas.microsoft.com/office/powerpoint/2010/main" val="2348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34</a:t>
            </a:fld>
            <a:endParaRPr lang="en-US" b="1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2149475" y="190592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Retrieval of volatile data</a:t>
            </a:r>
          </a:p>
          <a:p>
            <a:pPr marL="514350" indent="-514350" algn="just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Forensic imaging of live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ystem</a:t>
            </a:r>
          </a:p>
          <a:p>
            <a:pPr marL="514350" indent="-514350" algn="just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Analysis of evidence collected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9475" y="210118"/>
            <a:ext cx="5461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 smtClean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Conducting Live </a:t>
            </a:r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Forensics 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35</a:t>
            </a:fld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752600"/>
            <a:ext cx="7272338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Want to catch them “in the act”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See how things change (web pages, file access times, registry, memory, etc.)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Want to understand: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they got in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they compromised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they are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they 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57400" y="165894"/>
            <a:ext cx="4699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Scenario : Ongoing Crime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36</a:t>
            </a:fld>
            <a:endParaRPr lang="en-US" b="1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8600" y="1600200"/>
            <a:ext cx="4495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System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time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Logged-on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user(s)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Open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files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Network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information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Network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connections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Process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information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Process-to-port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mapping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731657" y="1647371"/>
            <a:ext cx="42370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Process memory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Network status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Clipboard contents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Service/driver information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Command history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Mapped drives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Shares</a:t>
            </a:r>
          </a:p>
          <a:p>
            <a:pPr>
              <a:defRPr/>
            </a:pPr>
            <a:endParaRPr lang="en-US" sz="22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11400" y="304800"/>
            <a:ext cx="4699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Live Data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37</a:t>
            </a:fld>
            <a:endParaRPr lang="en-US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01875" y="240506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eaLnBrk="0" hangingPunct="0"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Event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logs</a:t>
            </a:r>
          </a:p>
          <a:p>
            <a:pPr lvl="3" eaLnBrk="0" hangingPunct="0"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Registry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3" eaLnBrk="0" hangingPunct="0"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Disks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1400" y="165894"/>
            <a:ext cx="4699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Non-volatile Data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38</a:t>
            </a:fld>
            <a:endParaRPr lang="en-US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9718" y="1551905"/>
            <a:ext cx="7620000" cy="4359275"/>
            <a:chOff x="384" y="720"/>
            <a:chExt cx="4800" cy="2746"/>
          </a:xfrm>
        </p:grpSpPr>
        <p:pic>
          <p:nvPicPr>
            <p:cNvPr id="5" name="Picture 4" descr="Ram Chi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008"/>
              <a:ext cx="69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208" y="1248"/>
              <a:ext cx="816" cy="240"/>
            </a:xfrm>
            <a:prstGeom prst="rightArrow">
              <a:avLst>
                <a:gd name="adj1" fmla="val 50000"/>
                <a:gd name="adj2" fmla="val 8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8" name="Picture 6" descr="Document Blan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1008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4" y="720"/>
              <a:ext cx="1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accent6">
                      <a:lumMod val="50000"/>
                    </a:schemeClr>
                  </a:solidFill>
                </a:rPr>
                <a:t>Memory Acquisition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744" y="1632"/>
              <a:ext cx="1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solidFill>
                    <a:schemeClr val="accent6">
                      <a:lumMod val="50000"/>
                    </a:schemeClr>
                  </a:solidFill>
                </a:rPr>
                <a:t>Dump file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32" y="2016"/>
              <a:ext cx="16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accent6">
                      <a:lumMod val="50000"/>
                    </a:schemeClr>
                  </a:solidFill>
                </a:rPr>
                <a:t>Dump File Analysis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064" y="1488"/>
              <a:ext cx="139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Perform Ram Dump to a file </a:t>
              </a: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[Using 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Tools like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DumpIt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mdd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etc]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4" name="Picture 11" descr="Document Blan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448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76" y="3072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solidFill>
                    <a:schemeClr val="accent6">
                      <a:lumMod val="50000"/>
                    </a:schemeClr>
                  </a:solidFill>
                </a:rPr>
                <a:t>Dump file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248" y="2688"/>
              <a:ext cx="816" cy="240"/>
            </a:xfrm>
            <a:prstGeom prst="rightArrow">
              <a:avLst>
                <a:gd name="adj1" fmla="val 50000"/>
                <a:gd name="adj2" fmla="val 8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3504" y="2640"/>
              <a:ext cx="864" cy="288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5" descr="AnalysisTo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256"/>
              <a:ext cx="134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112" y="3098"/>
              <a:ext cx="174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Analyzed using tools 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sz="1600" dirty="0" err="1">
                  <a:solidFill>
                    <a:schemeClr val="accent6">
                      <a:lumMod val="50000"/>
                    </a:schemeClr>
                  </a:solidFill>
                </a:rPr>
                <a:t>eg.Volatility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</a:rPr>
                <a:t> , 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Win-</a:t>
              </a:r>
              <a:r>
                <a:rPr lang="en-US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LiFT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) 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20" name="Picture 17" descr="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6" y="23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456" y="2880"/>
              <a:ext cx="9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>
                  <a:solidFill>
                    <a:schemeClr val="accent6">
                      <a:lumMod val="50000"/>
                    </a:schemeClr>
                  </a:solidFill>
                </a:rPr>
                <a:t>Report Generation</a:t>
              </a: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5318" y="166575"/>
            <a:ext cx="4699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Memory Analysis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39</a:t>
            </a:fld>
            <a:endParaRPr lang="en-US" b="1" dirty="0"/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2286000" y="2447925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Live Forensics Tools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</a:t>
            </a:fld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5713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2514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40</a:t>
            </a:fld>
            <a:endParaRPr lang="en-US" b="1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905251" y="2442709"/>
            <a:ext cx="48577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C-DAC’s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Win-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LiFT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COFEE(Computer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Online Forensic Evidence Extractor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lvl="1">
              <a:buFont typeface="Wingdings" pitchFamily="2" charset="2"/>
              <a:buChar char="q"/>
              <a:defRPr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EnCase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Portable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6" descr="C:\Documents and Settings\user\My Documents\icon_ScriptedRespon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45428"/>
            <a:ext cx="26066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41</a:t>
            </a:fld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6324600" cy="413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106" y="1295400"/>
            <a:ext cx="4026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4"/>
              </a:rPr>
              <a:t>https://cyberforensics.in/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42</a:t>
            </a:fld>
            <a:endParaRPr lang="en-US" b="1" dirty="0"/>
          </a:p>
        </p:txBody>
      </p:sp>
      <p:sp>
        <p:nvSpPr>
          <p:cNvPr id="4" name="Right Brace 3"/>
          <p:cNvSpPr/>
          <p:nvPr/>
        </p:nvSpPr>
        <p:spPr>
          <a:xfrm>
            <a:off x="6425670" y="1141703"/>
            <a:ext cx="742950" cy="1676400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168620" y="1652879"/>
            <a:ext cx="173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Investigator’s Machine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508220" y="4494503"/>
            <a:ext cx="660400" cy="1600200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251170" y="5005679"/>
            <a:ext cx="173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Investigator’s Machine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425670" y="2894303"/>
            <a:ext cx="742950" cy="1524000"/>
          </a:xfrm>
          <a:prstGeom prst="rightBrac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251170" y="3351504"/>
            <a:ext cx="132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Suspect’s Machine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61505"/>
            <a:ext cx="5417344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43</a:t>
            </a:fld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293442" cy="50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44</a:t>
            </a:fld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12" y="1600201"/>
            <a:ext cx="60585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45</a:t>
            </a:fld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199"/>
            <a:ext cx="6629400" cy="500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46</a:t>
            </a:fld>
            <a:endParaRPr lang="en-US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3628"/>
            <a:ext cx="9118600" cy="68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47</a:t>
            </a:fld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6400" y="2971800"/>
            <a:ext cx="600868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Live Forensic Tools - COFEE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48</a:t>
            </a:fld>
            <a:endParaRPr lang="en-US" b="1" dirty="0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500063" y="5383213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C00000"/>
                </a:solidFill>
                <a:latin typeface="Arial" charset="0"/>
              </a:rPr>
              <a:t>Computer Online Forensics Evidence Extractor</a:t>
            </a: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3352800" y="1600200"/>
            <a:ext cx="5257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Easy to use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Capture important "live" computer evidence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Special forensics expertise not needed.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371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49</a:t>
            </a:fld>
            <a:endParaRPr lang="en-US" b="1" dirty="0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028700" y="5528582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C00000"/>
                </a:solidFill>
                <a:latin typeface="Arial" charset="0"/>
              </a:rPr>
              <a:t>Computer Online Forensics Evidence Extractor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1321707"/>
            <a:ext cx="11858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28045"/>
            <a:ext cx="60198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5213" y="3209245"/>
            <a:ext cx="55626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5</a:t>
            </a:fld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1219200"/>
            <a:ext cx="871120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69" y="381000"/>
            <a:ext cx="3305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50</a:t>
            </a:fld>
            <a:endParaRPr lang="en-US" b="1" dirty="0"/>
          </a:p>
        </p:txBody>
      </p:sp>
      <p:pic>
        <p:nvPicPr>
          <p:cNvPr id="4" name="Picture 4" descr="Header-EnCasePortable.jpg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334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35814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Easy to Use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Forensically Sound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Ultra-Portable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Stealth 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7300" y="301624"/>
            <a:ext cx="6438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62000"/>
            <a:r>
              <a:rPr lang="en-US" sz="2800" b="1" dirty="0">
                <a:solidFill>
                  <a:srgbClr val="A50021"/>
                </a:solidFill>
                <a:latin typeface="Arial" charset="0"/>
                <a:ea typeface="MS Pゴシック" pitchFamily="-92" charset="-128"/>
              </a:rPr>
              <a:t>Live Forensic Tools - Encase Portable</a:t>
            </a:r>
          </a:p>
        </p:txBody>
      </p:sp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51</a:t>
            </a:fld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6755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400" b="1" dirty="0" smtClean="0">
                <a:solidFill>
                  <a:srgbClr val="0070C0"/>
                </a:solidFill>
              </a:rPr>
              <a:t>Forensic Tools  in </a:t>
            </a:r>
            <a:r>
              <a:rPr lang="en-US" sz="4400" b="1" dirty="0">
                <a:solidFill>
                  <a:srgbClr val="0070C0"/>
                </a:solidFill>
              </a:rPr>
              <a:t>Kali </a:t>
            </a:r>
            <a:r>
              <a:rPr lang="en-US" sz="4400" b="1" dirty="0" smtClean="0">
                <a:solidFill>
                  <a:srgbClr val="0070C0"/>
                </a:solidFill>
              </a:rPr>
              <a:t>Linux</a:t>
            </a:r>
            <a:r>
              <a:rPr lang="en-US" sz="44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49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52</a:t>
            </a:fld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52400" y="1219200"/>
            <a:ext cx="8686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More than </a:t>
            </a:r>
            <a:r>
              <a:rPr lang="en-US" sz="2000" dirty="0" smtClean="0"/>
              <a:t>200 </a:t>
            </a:r>
            <a:r>
              <a:rPr lang="en-US" sz="2000" dirty="0"/>
              <a:t>penetration testing tools are packaged in Kali Linux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More than 20 </a:t>
            </a:r>
            <a:r>
              <a:rPr lang="en-US" sz="2000" dirty="0"/>
              <a:t>tools for forensics packaged inside Kali Linux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Binwalk</a:t>
            </a:r>
            <a:r>
              <a:rPr lang="en-US" sz="2000" b="1" dirty="0">
                <a:solidFill>
                  <a:srgbClr val="7030A0"/>
                </a:solidFill>
              </a:rPr>
              <a:t> tool</a:t>
            </a:r>
            <a:r>
              <a:rPr lang="en-US" sz="2000" b="1" dirty="0" smtClean="0"/>
              <a:t>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/>
              <a:t>searches a specified binary image for executable code and files.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</a:rPr>
              <a:t>Bulk extractor tool: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/>
              <a:t>E</a:t>
            </a:r>
            <a:r>
              <a:rPr lang="en-US" sz="2000" dirty="0" smtClean="0"/>
              <a:t>xtracts </a:t>
            </a:r>
            <a:r>
              <a:rPr lang="en-US" sz="2000" dirty="0"/>
              <a:t>credit card numbers, URL links, email </a:t>
            </a:r>
            <a:r>
              <a:rPr lang="en-US" sz="2000" dirty="0" smtClean="0"/>
              <a:t>addresses etc..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Works </a:t>
            </a:r>
            <a:r>
              <a:rPr lang="en-US" sz="2000" dirty="0"/>
              <a:t>on compressed data and incomplete or damaged data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HashDeep</a:t>
            </a:r>
            <a:r>
              <a:rPr lang="en-US" sz="2000" b="1" dirty="0">
                <a:solidFill>
                  <a:srgbClr val="7030A0"/>
                </a:solidFill>
              </a:rPr>
              <a:t> tool: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For hashing </a:t>
            </a:r>
            <a:r>
              <a:rPr lang="en-US" sz="2000" dirty="0"/>
              <a:t>of </a:t>
            </a:r>
            <a:r>
              <a:rPr lang="en-US" sz="2000" dirty="0" smtClean="0"/>
              <a:t>files.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</a:rPr>
              <a:t>Magic rescue tool: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Performs </a:t>
            </a:r>
            <a:r>
              <a:rPr lang="en-US" sz="2000" dirty="0"/>
              <a:t>scanning operations on a blocked device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Recovers </a:t>
            </a:r>
            <a:r>
              <a:rPr lang="en-US" sz="2000" dirty="0"/>
              <a:t>files deleted or </a:t>
            </a:r>
            <a:r>
              <a:rPr lang="en-US" sz="2000" dirty="0" smtClean="0"/>
              <a:t>from corrupted </a:t>
            </a:r>
            <a:r>
              <a:rPr lang="en-US" sz="2000" dirty="0"/>
              <a:t>partition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Guymager</a:t>
            </a:r>
            <a:r>
              <a:rPr lang="en-US" sz="2000" b="1" dirty="0">
                <a:solidFill>
                  <a:srgbClr val="7030A0"/>
                </a:solidFill>
              </a:rPr>
              <a:t> tool: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/>
              <a:t>Used </a:t>
            </a:r>
            <a:r>
              <a:rPr lang="en-US" sz="2000" dirty="0"/>
              <a:t>to acquire media for forensic imagery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11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53</a:t>
            </a:fld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 startAt="6"/>
            </a:pPr>
            <a:r>
              <a:rPr lang="en-US" sz="2000" b="1" dirty="0" err="1" smtClean="0">
                <a:solidFill>
                  <a:srgbClr val="7030A0"/>
                </a:solidFill>
              </a:rPr>
              <a:t>Pdfid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tool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marL="285750" indent="-285750" fontAlgn="base">
              <a:buFont typeface="Wingdings" pitchFamily="2" charset="2"/>
              <a:buChar char="v"/>
            </a:pPr>
            <a:r>
              <a:rPr lang="en-US" sz="2000" dirty="0" smtClean="0"/>
              <a:t>Scans </a:t>
            </a:r>
            <a:r>
              <a:rPr lang="en-US" sz="2000" dirty="0" err="1"/>
              <a:t>pdf</a:t>
            </a:r>
            <a:r>
              <a:rPr lang="en-US" sz="2000" dirty="0"/>
              <a:t> files for specific </a:t>
            </a:r>
            <a:r>
              <a:rPr lang="en-US" sz="2000" dirty="0" smtClean="0"/>
              <a:t>keywords.</a:t>
            </a:r>
          </a:p>
          <a:p>
            <a:pPr marL="285750" indent="-285750" fontAlgn="base">
              <a:buFont typeface="Wingdings" pitchFamily="2" charset="2"/>
              <a:buChar char="v"/>
            </a:pPr>
            <a:endParaRPr lang="en-US" sz="2000" dirty="0" smtClean="0"/>
          </a:p>
          <a:p>
            <a:pPr fontAlgn="base"/>
            <a:r>
              <a:rPr lang="en-US" sz="2000" b="1" dirty="0" smtClean="0">
                <a:solidFill>
                  <a:srgbClr val="7030A0"/>
                </a:solidFill>
              </a:rPr>
              <a:t>7. </a:t>
            </a:r>
            <a:r>
              <a:rPr lang="en-US" sz="2000" b="1" dirty="0" err="1" smtClean="0">
                <a:solidFill>
                  <a:srgbClr val="7030A0"/>
                </a:solidFill>
              </a:rPr>
              <a:t>Pdf</a:t>
            </a:r>
            <a:r>
              <a:rPr lang="en-US" sz="2000" b="1" dirty="0" smtClean="0">
                <a:solidFill>
                  <a:srgbClr val="7030A0"/>
                </a:solidFill>
              </a:rPr>
              <a:t>-parser </a:t>
            </a:r>
            <a:r>
              <a:rPr lang="en-US" sz="2000" b="1" dirty="0">
                <a:solidFill>
                  <a:srgbClr val="7030A0"/>
                </a:solidFill>
              </a:rPr>
              <a:t>tool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fontAlgn="base"/>
            <a:r>
              <a:rPr lang="en-US" sz="2000" b="1" dirty="0" smtClean="0">
                <a:solidFill>
                  <a:srgbClr val="7030A0"/>
                </a:solidFill>
              </a:rPr>
              <a:t>8. </a:t>
            </a:r>
            <a:r>
              <a:rPr lang="en-US" sz="2000" b="1" dirty="0" err="1" smtClean="0">
                <a:solidFill>
                  <a:srgbClr val="7030A0"/>
                </a:solidFill>
              </a:rPr>
              <a:t>Peepdf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tool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b="1" dirty="0" smtClean="0">
                <a:solidFill>
                  <a:srgbClr val="7030A0"/>
                </a:solidFill>
              </a:rPr>
              <a:t>9. </a:t>
            </a:r>
            <a:r>
              <a:rPr lang="en-US" sz="2000" b="1" dirty="0">
                <a:solidFill>
                  <a:srgbClr val="7030A0"/>
                </a:solidFill>
              </a:rPr>
              <a:t>Autopsy tool:</a:t>
            </a:r>
          </a:p>
          <a:p>
            <a:pPr marL="742950" lvl="1" indent="-285750" fontAlgn="base">
              <a:buFont typeface="Wingdings" pitchFamily="2" charset="2"/>
              <a:buChar char="v"/>
            </a:pPr>
            <a:r>
              <a:rPr lang="en-US" sz="2000" dirty="0"/>
              <a:t>An autopsy is all in one forensic utility for fast data recovery and hash filtering</a:t>
            </a:r>
            <a:r>
              <a:rPr lang="en-US" sz="2000" dirty="0" smtClean="0"/>
              <a:t>.</a:t>
            </a:r>
          </a:p>
          <a:p>
            <a:pPr marL="742950" lvl="1" indent="-285750" fontAlgn="base">
              <a:buFont typeface="Wingdings" pitchFamily="2" charset="2"/>
              <a:buChar char="v"/>
            </a:pPr>
            <a:r>
              <a:rPr lang="en-US" sz="2000" dirty="0"/>
              <a:t>This tool carves deleted files and media from unallocated </a:t>
            </a:r>
            <a:r>
              <a:rPr lang="en-US" sz="2000" dirty="0" smtClean="0"/>
              <a:t>space.</a:t>
            </a:r>
          </a:p>
          <a:p>
            <a:pPr marL="742950" lvl="1" indent="-285750" fontAlgn="base">
              <a:buFont typeface="Wingdings" pitchFamily="2" charset="2"/>
              <a:buChar char="v"/>
            </a:pPr>
            <a:endParaRPr lang="en-US" sz="2000" dirty="0" smtClean="0"/>
          </a:p>
          <a:p>
            <a:pPr fontAlgn="base"/>
            <a:r>
              <a:rPr lang="en-US" sz="2000" b="1" dirty="0" smtClean="0">
                <a:solidFill>
                  <a:srgbClr val="7030A0"/>
                </a:solidFill>
              </a:rPr>
              <a:t>10.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img_cat</a:t>
            </a:r>
            <a:r>
              <a:rPr lang="en-US" sz="2000" b="1" dirty="0">
                <a:solidFill>
                  <a:srgbClr val="7030A0"/>
                </a:solidFill>
              </a:rPr>
              <a:t> tool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dirty="0"/>
              <a:t> </a:t>
            </a:r>
            <a:endParaRPr lang="en-US" sz="2000" b="1" dirty="0"/>
          </a:p>
          <a:p>
            <a:pPr fontAlgn="base"/>
            <a:endParaRPr lang="en-US" sz="2000" b="1" dirty="0"/>
          </a:p>
          <a:p>
            <a:pPr fontAlgn="base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11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54</a:t>
            </a:fld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628900" y="4368225"/>
            <a:ext cx="4229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Times New Roman" pitchFamily="18" charset="0"/>
              </a:rPr>
              <a:t>Thank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Times New Roman" pitchFamily="18" charset="0"/>
              </a:rPr>
              <a:t>You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2682" y="487680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 smtClean="0">
                <a:ln w="11430"/>
                <a:solidFill>
                  <a:srgbClr val="FF0000"/>
                </a:solidFill>
                <a:latin typeface="Aparajita" pitchFamily="34" charset="0"/>
              </a:rPr>
              <a:t>jayaram@cdac.in</a:t>
            </a:r>
            <a:endParaRPr lang="en-US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026" name="Picture 2" descr="C:\Users\KRCT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45295"/>
            <a:ext cx="2973572" cy="31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6</a:t>
            </a:fld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7924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2295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7</a:t>
            </a:fld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49761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0575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8</a:t>
            </a:fld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705600" cy="47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3200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D820278-619A-4F93-9509-139322DD431C}" type="datetime3">
              <a:rPr lang="en-US" b="1" smtClean="0"/>
              <a:t>31 July 2020</a:t>
            </a:fld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49250"/>
          </a:xfrm>
        </p:spPr>
        <p:txBody>
          <a:bodyPr/>
          <a:lstStyle/>
          <a:p>
            <a:fld id="{85FAA43E-5F77-4CB9-B28C-A380AA1067A0}" type="slidenum">
              <a:rPr lang="en-US" b="1" smtClean="0"/>
              <a:pPr/>
              <a:t>9</a:t>
            </a:fld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705600" cy="498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665</Words>
  <Application>Microsoft Office PowerPoint</Application>
  <PresentationFormat>On-screen Show (4:3)</PresentationFormat>
  <Paragraphs>282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Cyber forensics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KRCT</dc:creator>
  <cp:lastModifiedBy>LENOVO</cp:lastModifiedBy>
  <cp:revision>656</cp:revision>
  <dcterms:created xsi:type="dcterms:W3CDTF">2018-09-19T05:01:03Z</dcterms:created>
  <dcterms:modified xsi:type="dcterms:W3CDTF">2020-07-31T06:22:52Z</dcterms:modified>
</cp:coreProperties>
</file>