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AD2"/>
          </a:solidFill>
        </a:fill>
      </a:tcStyle>
    </a:wholeTbl>
    <a:band2H>
      <a:tcTxStyle b="def" i="def"/>
      <a:tcStyle>
        <a:tcBdr/>
        <a:fill>
          <a:solidFill>
            <a:srgbClr val="F2E6E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1CD"/>
          </a:solidFill>
        </a:fill>
      </a:tcStyle>
    </a:wholeTbl>
    <a:band2H>
      <a:tcTxStyle b="def" i="def"/>
      <a:tcStyle>
        <a:tcBdr/>
        <a:fill>
          <a:solidFill>
            <a:srgbClr val="FAE9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DEE"/>
          </a:solidFill>
        </a:fill>
      </a:tcStyle>
    </a:wholeTbl>
    <a:band2H>
      <a:tcTxStyle b="def" i="def"/>
      <a:tcStyle>
        <a:tcBdr/>
        <a:fill>
          <a:solidFill>
            <a:srgbClr val="F7E8F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85" name="Shape 385"/>
          <p:cNvSpPr/>
          <p:nvPr>
            <p:ph type="sldImg"/>
          </p:nvPr>
        </p:nvSpPr>
        <p:spPr>
          <a:xfrm>
            <a:off x="1143000" y="685800"/>
            <a:ext cx="4572000" cy="3429000"/>
          </a:xfrm>
          <a:prstGeom prst="rect">
            <a:avLst/>
          </a:prstGeom>
        </p:spPr>
        <p:txBody>
          <a:bodyPr/>
          <a:lstStyle/>
          <a:p>
            <a:pPr/>
          </a:p>
        </p:txBody>
      </p:sp>
      <p:sp>
        <p:nvSpPr>
          <p:cNvPr id="386" name="Shape 3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Shape 623"/>
          <p:cNvSpPr/>
          <p:nvPr>
            <p:ph type="sldImg"/>
          </p:nvPr>
        </p:nvSpPr>
        <p:spPr>
          <a:prstGeom prst="rect">
            <a:avLst/>
          </a:prstGeom>
        </p:spPr>
        <p:txBody>
          <a:bodyPr/>
          <a:lstStyle/>
          <a:p>
            <a:pPr/>
          </a:p>
        </p:txBody>
      </p:sp>
      <p:sp>
        <p:nvSpPr>
          <p:cNvPr id="624" name="Shape 624"/>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Shape 683"/>
          <p:cNvSpPr/>
          <p:nvPr>
            <p:ph type="sldImg"/>
          </p:nvPr>
        </p:nvSpPr>
        <p:spPr>
          <a:prstGeom prst="rect">
            <a:avLst/>
          </a:prstGeom>
        </p:spPr>
        <p:txBody>
          <a:bodyPr/>
          <a:lstStyle/>
          <a:p>
            <a:pPr/>
          </a:p>
        </p:txBody>
      </p:sp>
      <p:sp>
        <p:nvSpPr>
          <p:cNvPr id="684" name="Shape 684"/>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Shape 687"/>
          <p:cNvSpPr/>
          <p:nvPr>
            <p:ph type="sldImg"/>
          </p:nvPr>
        </p:nvSpPr>
        <p:spPr>
          <a:prstGeom prst="rect">
            <a:avLst/>
          </a:prstGeom>
        </p:spPr>
        <p:txBody>
          <a:bodyPr/>
          <a:lstStyle/>
          <a:p>
            <a:pPr/>
          </a:p>
        </p:txBody>
      </p:sp>
      <p:sp>
        <p:nvSpPr>
          <p:cNvPr id="688" name="Shape 688"/>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Shape 692"/>
          <p:cNvSpPr/>
          <p:nvPr>
            <p:ph type="sldImg"/>
          </p:nvPr>
        </p:nvSpPr>
        <p:spPr>
          <a:prstGeom prst="rect">
            <a:avLst/>
          </a:prstGeom>
        </p:spPr>
        <p:txBody>
          <a:bodyPr/>
          <a:lstStyle/>
          <a:p>
            <a:pPr/>
          </a:p>
        </p:txBody>
      </p:sp>
      <p:sp>
        <p:nvSpPr>
          <p:cNvPr id="693" name="Shape 693"/>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Shape 697"/>
          <p:cNvSpPr/>
          <p:nvPr>
            <p:ph type="sldImg"/>
          </p:nvPr>
        </p:nvSpPr>
        <p:spPr>
          <a:prstGeom prst="rect">
            <a:avLst/>
          </a:prstGeom>
        </p:spPr>
        <p:txBody>
          <a:bodyPr/>
          <a:lstStyle/>
          <a:p>
            <a:pPr/>
          </a:p>
        </p:txBody>
      </p:sp>
      <p:sp>
        <p:nvSpPr>
          <p:cNvPr id="698" name="Shape 698"/>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Shape 702"/>
          <p:cNvSpPr/>
          <p:nvPr>
            <p:ph type="sldImg"/>
          </p:nvPr>
        </p:nvSpPr>
        <p:spPr>
          <a:prstGeom prst="rect">
            <a:avLst/>
          </a:prstGeom>
        </p:spPr>
        <p:txBody>
          <a:bodyPr/>
          <a:lstStyle/>
          <a:p>
            <a:pPr/>
          </a:p>
        </p:txBody>
      </p:sp>
      <p:sp>
        <p:nvSpPr>
          <p:cNvPr id="703" name="Shape 703"/>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Shape 708"/>
          <p:cNvSpPr/>
          <p:nvPr>
            <p:ph type="sldImg"/>
          </p:nvPr>
        </p:nvSpPr>
        <p:spPr>
          <a:prstGeom prst="rect">
            <a:avLst/>
          </a:prstGeom>
        </p:spPr>
        <p:txBody>
          <a:bodyPr/>
          <a:lstStyle/>
          <a:p>
            <a:pPr/>
          </a:p>
        </p:txBody>
      </p:sp>
      <p:sp>
        <p:nvSpPr>
          <p:cNvPr id="709" name="Shape 709"/>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Shape 718"/>
          <p:cNvSpPr/>
          <p:nvPr>
            <p:ph type="sldImg"/>
          </p:nvPr>
        </p:nvSpPr>
        <p:spPr>
          <a:prstGeom prst="rect">
            <a:avLst/>
          </a:prstGeom>
        </p:spPr>
        <p:txBody>
          <a:bodyPr/>
          <a:lstStyle/>
          <a:p>
            <a:pPr/>
          </a:p>
        </p:txBody>
      </p:sp>
      <p:sp>
        <p:nvSpPr>
          <p:cNvPr id="719" name="Shape 719"/>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Shape 629"/>
          <p:cNvSpPr/>
          <p:nvPr>
            <p:ph type="sldImg"/>
          </p:nvPr>
        </p:nvSpPr>
        <p:spPr>
          <a:prstGeom prst="rect">
            <a:avLst/>
          </a:prstGeom>
        </p:spPr>
        <p:txBody>
          <a:bodyPr/>
          <a:lstStyle/>
          <a:p>
            <a:pPr/>
          </a:p>
        </p:txBody>
      </p:sp>
      <p:sp>
        <p:nvSpPr>
          <p:cNvPr id="630" name="Shape 630"/>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hape 634"/>
          <p:cNvSpPr/>
          <p:nvPr>
            <p:ph type="sldImg"/>
          </p:nvPr>
        </p:nvSpPr>
        <p:spPr>
          <a:prstGeom prst="rect">
            <a:avLst/>
          </a:prstGeom>
        </p:spPr>
        <p:txBody>
          <a:bodyPr/>
          <a:lstStyle/>
          <a:p>
            <a:pPr/>
          </a:p>
        </p:txBody>
      </p:sp>
      <p:sp>
        <p:nvSpPr>
          <p:cNvPr id="635" name="Shape 635"/>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Shape 640"/>
          <p:cNvSpPr/>
          <p:nvPr>
            <p:ph type="sldImg"/>
          </p:nvPr>
        </p:nvSpPr>
        <p:spPr>
          <a:prstGeom prst="rect">
            <a:avLst/>
          </a:prstGeom>
        </p:spPr>
        <p:txBody>
          <a:bodyPr/>
          <a:lstStyle/>
          <a:p>
            <a:pPr/>
          </a:p>
        </p:txBody>
      </p:sp>
      <p:sp>
        <p:nvSpPr>
          <p:cNvPr id="641" name="Shape 641"/>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5" name="Shape 645"/>
          <p:cNvSpPr/>
          <p:nvPr>
            <p:ph type="sldImg"/>
          </p:nvPr>
        </p:nvSpPr>
        <p:spPr>
          <a:prstGeom prst="rect">
            <a:avLst/>
          </a:prstGeom>
        </p:spPr>
        <p:txBody>
          <a:bodyPr/>
          <a:lstStyle/>
          <a:p>
            <a:pPr/>
          </a:p>
        </p:txBody>
      </p:sp>
      <p:sp>
        <p:nvSpPr>
          <p:cNvPr id="646" name="Shape 646"/>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Shape 664"/>
          <p:cNvSpPr/>
          <p:nvPr>
            <p:ph type="sldImg"/>
          </p:nvPr>
        </p:nvSpPr>
        <p:spPr>
          <a:prstGeom prst="rect">
            <a:avLst/>
          </a:prstGeom>
        </p:spPr>
        <p:txBody>
          <a:bodyPr/>
          <a:lstStyle/>
          <a:p>
            <a:pPr/>
          </a:p>
        </p:txBody>
      </p:sp>
      <p:sp>
        <p:nvSpPr>
          <p:cNvPr id="665" name="Shape 665"/>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Shape 672"/>
          <p:cNvSpPr/>
          <p:nvPr>
            <p:ph type="sldImg"/>
          </p:nvPr>
        </p:nvSpPr>
        <p:spPr>
          <a:prstGeom prst="rect">
            <a:avLst/>
          </a:prstGeom>
        </p:spPr>
        <p:txBody>
          <a:bodyPr/>
          <a:lstStyle/>
          <a:p>
            <a:pPr/>
          </a:p>
        </p:txBody>
      </p:sp>
      <p:sp>
        <p:nvSpPr>
          <p:cNvPr id="673" name="Shape 673"/>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8" name="Shape 678"/>
          <p:cNvSpPr/>
          <p:nvPr>
            <p:ph type="sldImg"/>
          </p:nvPr>
        </p:nvSpPr>
        <p:spPr>
          <a:prstGeom prst="rect">
            <a:avLst/>
          </a:prstGeom>
        </p:spPr>
        <p:txBody>
          <a:bodyPr/>
          <a:lstStyle/>
          <a:p>
            <a:pPr/>
          </a:p>
        </p:txBody>
      </p:sp>
      <p:sp>
        <p:nvSpPr>
          <p:cNvPr id="679" name="Shape 679"/>
          <p:cNvSpPr/>
          <p:nvPr>
            <p:ph type="body" sz="quarter" idx="1"/>
          </p:nvPr>
        </p:nvSpPr>
        <p:spPr>
          <a:prstGeom prst="rect">
            <a:avLst/>
          </a:prstGeom>
        </p:spPr>
        <p:txBody>
          <a:bodyPr/>
          <a:lstStyle/>
          <a:p>
            <a:pPr marL="228600" indent="-228600">
              <a:buSzPct val="100000"/>
              <a:buAutoNum type="arabicPeriod" startAt="1"/>
            </a:pPr>
            <a:r>
              <a:t>As more devices become internet-enabled and accessible and the security measures in place continue to lag behind, the associated risks are on the rise. Aside from the obvious risks for attacks on consumer IoT devices, there is a growing threat against industrial and municipal IoT as well. As leading manufacturers and grid power producers transition to Industry 4.0, sufficient safeguards are lacking. Not only do these IoT devices run the risk of being used to attack others, but their vulnerabilities leave them open to being used against the industrial organizations operating critical infrastructure themselves. This can lead to theft of intellectual property, collecting competitive intelligence, and even the disruption or destruction of critical infrastructure. Not only is the potential scale of these attacks larger, most of these industrial firms do not have the skills in place to deal with web attacks in real-time, which can cause long-lasting, damaging results. This alone will become one of the greatest threats that countries and corporations need to brace themselves for in 2017 and beyond.</a:t>
            </a:r>
          </a:p>
          <a:p>
            <a:pPr marL="228600" indent="-228600">
              <a:buSzPct val="100000"/>
              <a:buAutoNum type="arabicPeriod" startAt="1"/>
            </a:pPr>
            <a:r>
              <a:t>There are plenty of "As-A- Service" attack capabilities on the Dark Web for hire now and we should expect creative new IoT hack services to pop up in the near future. </a:t>
            </a:r>
          </a:p>
          <a:p>
            <a:pPr marL="228600" indent="-228600">
              <a:buSzPct val="100000"/>
              <a:buAutoNum type="arabicPeriod" startAt="1"/>
            </a:pPr>
            <a:r>
              <a:t>As organizations adopt more effective strategies to defeat malware, attackers will shift their approach and start to use legitimate credentials and software - think physical insiders, credential theft, man-in-the-app. The increased targeting of social media and personal email bypasses many network defenses, like email scans and URL filters. The most dangerous aspect is how attackers manipulate victims with offers or threats that they would not want to present to an employer, like employment offers or illicit content. Defenders will begin to appreciate that inconsistent user behaviors are the most effective way to differentiate malware and insider threats from safe and acceptable content.</a:t>
            </a:r>
          </a:p>
          <a:p>
            <a:pPr marL="228600" indent="-228600">
              <a:buSzPct val="100000"/>
              <a:buAutoNum type="arabicPeriod" startAt="1"/>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14" name="Group 6"/>
          <p:cNvGrpSpPr/>
          <p:nvPr/>
        </p:nvGrpSpPr>
        <p:grpSpPr>
          <a:xfrm>
            <a:off x="0" y="0"/>
            <a:ext cx="12192001" cy="6858000"/>
            <a:chOff x="0" y="0"/>
            <a:chExt cx="12192000" cy="6858000"/>
          </a:xfrm>
        </p:grpSpPr>
        <p:sp>
          <p:nvSpPr>
            <p:cNvPr id="12" name="Rectangle 8"/>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5" name="Title Text"/>
          <p:cNvSpPr txBox="1"/>
          <p:nvPr>
            <p:ph type="title"/>
          </p:nvPr>
        </p:nvSpPr>
        <p:spPr>
          <a:xfrm>
            <a:off x="1154954" y="2099733"/>
            <a:ext cx="8825660" cy="2677649"/>
          </a:xfrm>
          <a:prstGeom prst="rect">
            <a:avLst/>
          </a:prstGeom>
        </p:spPr>
        <p:txBody>
          <a:bodyPr anchor="b">
            <a:normAutofit fontScale="100000" lnSpcReduction="0"/>
          </a:bodyPr>
          <a:lstStyle>
            <a:lvl1pPr>
              <a:defRPr sz="5400"/>
            </a:lvl1pPr>
          </a:lstStyle>
          <a:p>
            <a:pPr/>
            <a:r>
              <a:t>Title Text</a:t>
            </a:r>
          </a:p>
        </p:txBody>
      </p:sp>
      <p:sp>
        <p:nvSpPr>
          <p:cNvPr id="16" name="Body Level One…"/>
          <p:cNvSpPr txBox="1"/>
          <p:nvPr>
            <p:ph type="body" sz="quarter" idx="1"/>
          </p:nvPr>
        </p:nvSpPr>
        <p:spPr>
          <a:xfrm>
            <a:off x="1154954" y="4777380"/>
            <a:ext cx="8825660" cy="861421"/>
          </a:xfrm>
          <a:prstGeom prst="rect">
            <a:avLst/>
          </a:prstGeom>
        </p:spPr>
        <p:txBody>
          <a:bodyPr/>
          <a:lstStyle>
            <a:lvl1pPr marL="0" indent="0">
              <a:buClrTx/>
              <a:buSzTx/>
              <a:buNone/>
              <a:defRPr cap="all">
                <a:solidFill>
                  <a:srgbClr val="EF53A5"/>
                </a:solidFill>
              </a:defRPr>
            </a:lvl1pPr>
            <a:lvl2pPr marL="0" indent="457200">
              <a:buClrTx/>
              <a:buSzTx/>
              <a:buNone/>
              <a:defRPr cap="all">
                <a:solidFill>
                  <a:srgbClr val="EF53A5"/>
                </a:solidFill>
              </a:defRPr>
            </a:lvl2pPr>
            <a:lvl3pPr marL="0" indent="914400">
              <a:buClrTx/>
              <a:buSzTx/>
              <a:buNone/>
              <a:defRPr cap="all">
                <a:solidFill>
                  <a:srgbClr val="EF53A5"/>
                </a:solidFill>
              </a:defRPr>
            </a:lvl3pPr>
            <a:lvl4pPr marL="0" indent="1371600">
              <a:buClrTx/>
              <a:buSzTx/>
              <a:buNone/>
              <a:defRPr cap="all">
                <a:solidFill>
                  <a:srgbClr val="EF53A5"/>
                </a:solidFill>
              </a:defRPr>
            </a:lvl4pPr>
            <a:lvl5pPr marL="0" indent="1828800">
              <a:buClrTx/>
              <a:buSzTx/>
              <a:buNone/>
              <a:defRPr cap="all">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17" name="Rectangle 1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grpSp>
        <p:nvGrpSpPr>
          <p:cNvPr id="186" name="Group 7"/>
          <p:cNvGrpSpPr/>
          <p:nvPr/>
        </p:nvGrpSpPr>
        <p:grpSpPr>
          <a:xfrm>
            <a:off x="-1" y="0"/>
            <a:ext cx="12192002" cy="6858000"/>
            <a:chOff x="0" y="0"/>
            <a:chExt cx="12192001" cy="6858000"/>
          </a:xfrm>
        </p:grpSpPr>
        <p:sp>
          <p:nvSpPr>
            <p:cNvPr id="177"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78"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79"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0"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1"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2"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8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8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8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87"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grpSp>
        <p:nvGrpSpPr>
          <p:cNvPr id="197" name="Group 8"/>
          <p:cNvGrpSpPr/>
          <p:nvPr/>
        </p:nvGrpSpPr>
        <p:grpSpPr>
          <a:xfrm>
            <a:off x="-1" y="0"/>
            <a:ext cx="12192002" cy="6858000"/>
            <a:chOff x="0" y="0"/>
            <a:chExt cx="12192001" cy="6858000"/>
          </a:xfrm>
        </p:grpSpPr>
        <p:sp>
          <p:nvSpPr>
            <p:cNvPr id="188" name="Rectangle 12"/>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89" name="Oval 16"/>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0" name="Oval 17"/>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1" name="Oval 18"/>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2" name="Oval 19"/>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3" name="Oval 20"/>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94" name="Freeform 5"/>
            <p:cNvSpPr/>
            <p:nvPr/>
          </p:nvSpPr>
          <p:spPr>
            <a:xfrm rot="10371525">
              <a:off x="263766" y="4438251"/>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95" name="Freeform 5"/>
            <p:cNvSpPr/>
            <p:nvPr/>
          </p:nvSpPr>
          <p:spPr>
            <a:xfrm rot="10800000">
              <a:off x="459506" y="321129"/>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96"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98" name="Title Text"/>
          <p:cNvSpPr txBox="1"/>
          <p:nvPr>
            <p:ph type="title"/>
          </p:nvPr>
        </p:nvSpPr>
        <p:spPr>
          <a:xfrm>
            <a:off x="1154954" y="4969926"/>
            <a:ext cx="8825659" cy="566739"/>
          </a:xfrm>
          <a:prstGeom prst="rect">
            <a:avLst/>
          </a:prstGeom>
        </p:spPr>
        <p:txBody>
          <a:bodyPr anchor="b">
            <a:normAutofit fontScale="100000" lnSpcReduction="0"/>
          </a:bodyPr>
          <a:lstStyle>
            <a:lvl1pPr>
              <a:defRPr sz="2400"/>
            </a:lvl1pPr>
          </a:lstStyle>
          <a:p>
            <a:pPr/>
            <a:r>
              <a:t>Title Text</a:t>
            </a:r>
          </a:p>
        </p:txBody>
      </p:sp>
      <p:sp>
        <p:nvSpPr>
          <p:cNvPr id="199" name="Picture Placeholder 2"/>
          <p:cNvSpPr/>
          <p:nvPr>
            <p:ph type="pic" sz="half" idx="13"/>
          </p:nvPr>
        </p:nvSpPr>
        <p:spPr>
          <a:xfrm>
            <a:off x="1154954" y="685800"/>
            <a:ext cx="8825659" cy="3429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00" name="Body Level One…"/>
          <p:cNvSpPr txBox="1"/>
          <p:nvPr>
            <p:ph type="body" sz="quarter" idx="1"/>
          </p:nvPr>
        </p:nvSpPr>
        <p:spPr>
          <a:xfrm>
            <a:off x="1154954" y="5536665"/>
            <a:ext cx="8825659" cy="493713"/>
          </a:xfrm>
          <a:prstGeom prst="rect">
            <a:avLst/>
          </a:prstGeom>
        </p:spPr>
        <p:txBody>
          <a:bodyPr/>
          <a:lstStyle>
            <a:lvl1pPr marL="0" indent="0">
              <a:buClrTx/>
              <a:buSzTx/>
              <a:buNone/>
              <a:defRPr sz="1200">
                <a:solidFill>
                  <a:srgbClr val="EF53A5"/>
                </a:solidFill>
              </a:defRPr>
            </a:lvl1pPr>
            <a:lvl2pPr marL="0" indent="457200">
              <a:buClrTx/>
              <a:buSzTx/>
              <a:buNone/>
              <a:defRPr sz="1200">
                <a:solidFill>
                  <a:srgbClr val="EF53A5"/>
                </a:solidFill>
              </a:defRPr>
            </a:lvl2pPr>
            <a:lvl3pPr marL="0" indent="914400">
              <a:buClrTx/>
              <a:buSzTx/>
              <a:buNone/>
              <a:defRPr sz="1200">
                <a:solidFill>
                  <a:srgbClr val="EF53A5"/>
                </a:solidFill>
              </a:defRPr>
            </a:lvl3pPr>
            <a:lvl4pPr marL="0" indent="1371600">
              <a:buClrTx/>
              <a:buSzTx/>
              <a:buNone/>
              <a:defRPr sz="1200">
                <a:solidFill>
                  <a:srgbClr val="EF53A5"/>
                </a:solidFill>
              </a:defRPr>
            </a:lvl4pPr>
            <a:lvl5pPr marL="0" indent="1828800">
              <a:buClrTx/>
              <a:buSzTx/>
              <a:buNone/>
              <a:defRPr sz="12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grpSp>
        <p:nvGrpSpPr>
          <p:cNvPr id="218" name="Group 6"/>
          <p:cNvGrpSpPr/>
          <p:nvPr/>
        </p:nvGrpSpPr>
        <p:grpSpPr>
          <a:xfrm>
            <a:off x="-1" y="0"/>
            <a:ext cx="12192002" cy="6858000"/>
            <a:chOff x="0" y="0"/>
            <a:chExt cx="12192001" cy="6858000"/>
          </a:xfrm>
        </p:grpSpPr>
        <p:sp>
          <p:nvSpPr>
            <p:cNvPr id="209" name="Rectangle 10"/>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10" name="Oval 13"/>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1"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2" name="Oval 15"/>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3" name="Oval 17"/>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4" name="Oval 18"/>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15" name="Freeform 5"/>
            <p:cNvSpPr/>
            <p:nvPr/>
          </p:nvSpPr>
          <p:spPr>
            <a:xfrm rot="21010067">
              <a:off x="8490951" y="2714874"/>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16" name="Freeform 5"/>
            <p:cNvSpPr/>
            <p:nvPr/>
          </p:nvSpPr>
          <p:spPr>
            <a:xfrm>
              <a:off x="455612" y="2801318"/>
              <a:ext cx="11277601" cy="3602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1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19" name="Title Text"/>
          <p:cNvSpPr txBox="1"/>
          <p:nvPr>
            <p:ph type="title"/>
          </p:nvPr>
        </p:nvSpPr>
        <p:spPr>
          <a:xfrm>
            <a:off x="1148797" y="1063416"/>
            <a:ext cx="8831817" cy="1372987"/>
          </a:xfrm>
          <a:prstGeom prst="rect">
            <a:avLst/>
          </a:prstGeom>
        </p:spPr>
        <p:txBody>
          <a:bodyPr>
            <a:normAutofit fontScale="100000" lnSpcReduction="0"/>
          </a:bodyPr>
          <a:lstStyle>
            <a:lvl1pPr>
              <a:defRPr sz="4000"/>
            </a:lvl1pPr>
          </a:lstStyle>
          <a:p>
            <a:pPr/>
            <a:r>
              <a:t>Title Text</a:t>
            </a:r>
          </a:p>
        </p:txBody>
      </p:sp>
      <p:sp>
        <p:nvSpPr>
          <p:cNvPr id="220" name="Body Level One…"/>
          <p:cNvSpPr txBox="1"/>
          <p:nvPr>
            <p:ph type="body" sz="half" idx="1"/>
          </p:nvPr>
        </p:nvSpPr>
        <p:spPr>
          <a:xfrm>
            <a:off x="1154954" y="3543300"/>
            <a:ext cx="8825659" cy="2476500"/>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a:r>
              <a:t>Body Level One</a:t>
            </a:r>
          </a:p>
          <a:p>
            <a:pPr lvl="1"/>
            <a:r>
              <a:t>Body Level Two</a:t>
            </a:r>
          </a:p>
          <a:p>
            <a:pPr lvl="2"/>
            <a:r>
              <a:t>Body Level Three</a:t>
            </a:r>
          </a:p>
          <a:p>
            <a:pPr lvl="3"/>
            <a:r>
              <a:t>Body Level Four</a:t>
            </a:r>
          </a:p>
          <a:p>
            <a:pPr lvl="4"/>
            <a:r>
              <a:t>Body Level Five</a:t>
            </a:r>
          </a:p>
        </p:txBody>
      </p:sp>
      <p:sp>
        <p:nvSpPr>
          <p:cNvPr id="221" name="Rectangle 12"/>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grpSp>
        <p:nvGrpSpPr>
          <p:cNvPr id="238" name="Group 2"/>
          <p:cNvGrpSpPr/>
          <p:nvPr/>
        </p:nvGrpSpPr>
        <p:grpSpPr>
          <a:xfrm>
            <a:off x="-1" y="0"/>
            <a:ext cx="12192002" cy="6858000"/>
            <a:chOff x="0" y="0"/>
            <a:chExt cx="12192001" cy="6858000"/>
          </a:xfrm>
        </p:grpSpPr>
        <p:sp>
          <p:nvSpPr>
            <p:cNvPr id="229" name="Rectangle 1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30" name="Oval 19"/>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1" name="Oval 21"/>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2" name="Oval 22"/>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3" name="Oval 23"/>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4" name="Oval 24"/>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35" name="Freeform 5"/>
            <p:cNvSpPr/>
            <p:nvPr/>
          </p:nvSpPr>
          <p:spPr>
            <a:xfrm rot="21010067">
              <a:off x="8490951" y="41851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36"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39" name="TextBox 15"/>
          <p:cNvSpPr txBox="1"/>
          <p:nvPr/>
        </p:nvSpPr>
        <p:spPr>
          <a:xfrm>
            <a:off x="881565" y="607335"/>
            <a:ext cx="801913" cy="14485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9600">
                <a:solidFill>
                  <a:srgbClr val="EF53A5"/>
                </a:solidFill>
                <a:latin typeface="Arial"/>
                <a:ea typeface="Arial"/>
                <a:cs typeface="Arial"/>
                <a:sym typeface="Arial"/>
              </a:defRPr>
            </a:lvl1pPr>
          </a:lstStyle>
          <a:p>
            <a:pPr/>
            <a:r>
              <a:t>“</a:t>
            </a:r>
          </a:p>
        </p:txBody>
      </p:sp>
      <p:sp>
        <p:nvSpPr>
          <p:cNvPr id="240" name="TextBox 12"/>
          <p:cNvSpPr txBox="1"/>
          <p:nvPr/>
        </p:nvSpPr>
        <p:spPr>
          <a:xfrm>
            <a:off x="9884457" y="2613786"/>
            <a:ext cx="652764" cy="14485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9600">
                <a:solidFill>
                  <a:srgbClr val="EF53A5"/>
                </a:solidFill>
                <a:latin typeface="Arial"/>
                <a:ea typeface="Arial"/>
                <a:cs typeface="Arial"/>
                <a:sym typeface="Arial"/>
              </a:defRPr>
            </a:lvl1pPr>
          </a:lstStyle>
          <a:p>
            <a:pPr/>
            <a:r>
              <a:t>”</a:t>
            </a:r>
          </a:p>
        </p:txBody>
      </p:sp>
      <p:sp>
        <p:nvSpPr>
          <p:cNvPr id="241" name="Title Text"/>
          <p:cNvSpPr txBox="1"/>
          <p:nvPr>
            <p:ph type="title"/>
          </p:nvPr>
        </p:nvSpPr>
        <p:spPr>
          <a:xfrm>
            <a:off x="1581877" y="982134"/>
            <a:ext cx="8453907" cy="2696632"/>
          </a:xfrm>
          <a:prstGeom prst="rect">
            <a:avLst/>
          </a:prstGeom>
        </p:spPr>
        <p:txBody>
          <a:bodyPr>
            <a:normAutofit fontScale="100000" lnSpcReduction="0"/>
          </a:bodyPr>
          <a:lstStyle>
            <a:lvl1pPr>
              <a:defRPr sz="4000"/>
            </a:lvl1pPr>
          </a:lstStyle>
          <a:p>
            <a:pPr/>
            <a:r>
              <a:t>Title Text</a:t>
            </a:r>
          </a:p>
        </p:txBody>
      </p:sp>
      <p:sp>
        <p:nvSpPr>
          <p:cNvPr id="242" name="Body Level One…"/>
          <p:cNvSpPr txBox="1"/>
          <p:nvPr>
            <p:ph type="body" sz="quarter" idx="1"/>
          </p:nvPr>
        </p:nvSpPr>
        <p:spPr>
          <a:xfrm>
            <a:off x="1945944" y="3678766"/>
            <a:ext cx="7731220" cy="342175"/>
          </a:xfrm>
          <a:prstGeom prst="rect">
            <a:avLst/>
          </a:prstGeom>
        </p:spPr>
        <p:txBody>
          <a:bodyPr/>
          <a:lstStyle>
            <a:lvl1pPr marL="0" indent="0">
              <a:buClrTx/>
              <a:buSzTx/>
              <a:buNone/>
              <a:defRPr cap="small" sz="1400">
                <a:solidFill>
                  <a:srgbClr val="EF53A5"/>
                </a:solidFill>
              </a:defRPr>
            </a:lvl1pPr>
            <a:lvl2pPr marL="0" indent="457200">
              <a:buClrTx/>
              <a:buSzTx/>
              <a:buNone/>
              <a:defRPr cap="small" sz="1400">
                <a:solidFill>
                  <a:srgbClr val="EF53A5"/>
                </a:solidFill>
              </a:defRPr>
            </a:lvl2pPr>
            <a:lvl3pPr marL="0" indent="914400">
              <a:buClrTx/>
              <a:buSzTx/>
              <a:buNone/>
              <a:defRPr cap="small" sz="1400">
                <a:solidFill>
                  <a:srgbClr val="EF53A5"/>
                </a:solidFill>
              </a:defRPr>
            </a:lvl3pPr>
            <a:lvl4pPr marL="0" indent="1371600">
              <a:buClrTx/>
              <a:buSzTx/>
              <a:buNone/>
              <a:defRPr cap="small" sz="1400">
                <a:solidFill>
                  <a:srgbClr val="EF53A5"/>
                </a:solidFill>
              </a:defRPr>
            </a:lvl4pPr>
            <a:lvl5pPr marL="0" indent="1828800">
              <a:buClrTx/>
              <a:buSzTx/>
              <a:buNone/>
              <a:defRPr cap="small" sz="1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43" name="Text Placeholder 3"/>
          <p:cNvSpPr/>
          <p:nvPr>
            <p:ph type="body" sz="quarter" idx="13"/>
          </p:nvPr>
        </p:nvSpPr>
        <p:spPr>
          <a:xfrm>
            <a:off x="1154954" y="5029198"/>
            <a:ext cx="9244897" cy="997858"/>
          </a:xfrm>
          <a:prstGeom prst="rect">
            <a:avLst/>
          </a:prstGeom>
        </p:spPr>
        <p:txBody>
          <a:bodyPr anchor="ctr"/>
          <a:lstStyle/>
          <a:p>
            <a:pPr marL="0" indent="0">
              <a:buClrTx/>
              <a:buSzTx/>
              <a:buNone/>
              <a:defRPr sz="1400"/>
            </a:pPr>
          </a:p>
        </p:txBody>
      </p:sp>
      <p:sp>
        <p:nvSpPr>
          <p:cNvPr id="244" name="Rectangle 18"/>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grpSp>
        <p:nvGrpSpPr>
          <p:cNvPr id="261" name="Group 8"/>
          <p:cNvGrpSpPr/>
          <p:nvPr/>
        </p:nvGrpSpPr>
        <p:grpSpPr>
          <a:xfrm>
            <a:off x="-1" y="0"/>
            <a:ext cx="12192002" cy="6858000"/>
            <a:chOff x="0" y="0"/>
            <a:chExt cx="12192001" cy="6858000"/>
          </a:xfrm>
        </p:grpSpPr>
        <p:sp>
          <p:nvSpPr>
            <p:cNvPr id="252" name="Rectangle 10"/>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53" name="Oval 14"/>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4" name="Oval 15"/>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5" name="Oval 16"/>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6" name="Oval 17"/>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7" name="Oval 18"/>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58" name="Freeform 5"/>
            <p:cNvSpPr/>
            <p:nvPr/>
          </p:nvSpPr>
          <p:spPr>
            <a:xfrm rot="21010067">
              <a:off x="8490951" y="4193583"/>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59"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6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62" name="Title Text"/>
          <p:cNvSpPr txBox="1"/>
          <p:nvPr>
            <p:ph type="title"/>
          </p:nvPr>
        </p:nvSpPr>
        <p:spPr>
          <a:xfrm>
            <a:off x="1154954" y="2370666"/>
            <a:ext cx="8825660" cy="1822515"/>
          </a:xfrm>
          <a:prstGeom prst="rect">
            <a:avLst/>
          </a:prstGeom>
        </p:spPr>
        <p:txBody>
          <a:bodyPr anchor="b">
            <a:normAutofit fontScale="100000" lnSpcReduction="0"/>
          </a:bodyPr>
          <a:lstStyle>
            <a:lvl1pPr>
              <a:defRPr sz="4000"/>
            </a:lvl1pPr>
          </a:lstStyle>
          <a:p>
            <a:pPr/>
            <a:r>
              <a:t>Title Text</a:t>
            </a:r>
          </a:p>
        </p:txBody>
      </p:sp>
      <p:sp>
        <p:nvSpPr>
          <p:cNvPr id="263" name="Body Level One…"/>
          <p:cNvSpPr txBox="1"/>
          <p:nvPr>
            <p:ph type="body" sz="quarter" idx="1"/>
          </p:nvPr>
        </p:nvSpPr>
        <p:spPr>
          <a:xfrm>
            <a:off x="1154954" y="5024966"/>
            <a:ext cx="8825659" cy="860401"/>
          </a:xfrm>
          <a:prstGeom prst="rect">
            <a:avLst/>
          </a:prstGeom>
        </p:spPr>
        <p:txBody>
          <a:bodyPr/>
          <a:lstStyle>
            <a:lvl1pPr marL="0" indent="0">
              <a:buClrTx/>
              <a:buSzTx/>
              <a:buNone/>
              <a:defRPr sz="2000">
                <a:solidFill>
                  <a:srgbClr val="EF53A5"/>
                </a:solidFill>
              </a:defRPr>
            </a:lvl1pPr>
            <a:lvl2pPr marL="0" indent="457200">
              <a:buClrTx/>
              <a:buSzTx/>
              <a:buNone/>
              <a:defRPr sz="2000">
                <a:solidFill>
                  <a:srgbClr val="EF53A5"/>
                </a:solidFill>
              </a:defRPr>
            </a:lvl2pPr>
            <a:lvl3pPr marL="0" indent="914400">
              <a:buClrTx/>
              <a:buSzTx/>
              <a:buNone/>
              <a:defRPr sz="2000">
                <a:solidFill>
                  <a:srgbClr val="EF53A5"/>
                </a:solidFill>
              </a:defRPr>
            </a:lvl3pPr>
            <a:lvl4pPr marL="0" indent="1371600">
              <a:buClrTx/>
              <a:buSzTx/>
              <a:buNone/>
              <a:defRPr sz="2000">
                <a:solidFill>
                  <a:srgbClr val="EF53A5"/>
                </a:solidFill>
              </a:defRPr>
            </a:lvl4pPr>
            <a:lvl5pPr marL="0" indent="1828800">
              <a:buClrTx/>
              <a:buSzTx/>
              <a:buNone/>
              <a:defRPr sz="20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64"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umn">
    <p:spTree>
      <p:nvGrpSpPr>
        <p:cNvPr id="1" name=""/>
        <p:cNvGrpSpPr/>
        <p:nvPr/>
      </p:nvGrpSpPr>
      <p:grpSpPr>
        <a:xfrm>
          <a:off x="0" y="0"/>
          <a:ext cx="0" cy="0"/>
          <a:chOff x="0" y="0"/>
          <a:chExt cx="0" cy="0"/>
        </a:xfrm>
      </p:grpSpPr>
      <p:grpSp>
        <p:nvGrpSpPr>
          <p:cNvPr id="281" name="Group 7"/>
          <p:cNvGrpSpPr/>
          <p:nvPr/>
        </p:nvGrpSpPr>
        <p:grpSpPr>
          <a:xfrm>
            <a:off x="-1" y="0"/>
            <a:ext cx="12192002" cy="6858000"/>
            <a:chOff x="0" y="0"/>
            <a:chExt cx="12192001" cy="6858000"/>
          </a:xfrm>
        </p:grpSpPr>
        <p:sp>
          <p:nvSpPr>
            <p:cNvPr id="272"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73"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4"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5"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6"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7"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8"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279"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28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282"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283" name="Title Text"/>
          <p:cNvSpPr txBox="1"/>
          <p:nvPr>
            <p:ph type="title"/>
          </p:nvPr>
        </p:nvSpPr>
        <p:spPr>
          <a:xfrm>
            <a:off x="1154954" y="973667"/>
            <a:ext cx="8825659" cy="706966"/>
          </a:xfrm>
          <a:prstGeom prst="rect">
            <a:avLst/>
          </a:prstGeom>
        </p:spPr>
        <p:txBody>
          <a:bodyPr>
            <a:normAutofit fontScale="100000" lnSpcReduction="0"/>
          </a:bodyPr>
          <a:lstStyle/>
          <a:p>
            <a:pPr/>
            <a:r>
              <a:t>Title Text</a:t>
            </a:r>
          </a:p>
        </p:txBody>
      </p:sp>
      <p:sp>
        <p:nvSpPr>
          <p:cNvPr id="284" name="Body Level One…"/>
          <p:cNvSpPr txBox="1"/>
          <p:nvPr>
            <p:ph type="body" sz="quarter" idx="1"/>
          </p:nvPr>
        </p:nvSpPr>
        <p:spPr>
          <a:xfrm>
            <a:off x="1154954" y="2603501"/>
            <a:ext cx="3141879" cy="576263"/>
          </a:xfrm>
          <a:prstGeom prst="rect">
            <a:avLst/>
          </a:prstGeom>
        </p:spPr>
        <p:txBody>
          <a:bodyPr anchor="b"/>
          <a:lstStyle>
            <a:lvl1pPr marL="0" indent="0">
              <a:buClrTx/>
              <a:buSzTx/>
              <a:buNone/>
              <a:defRPr sz="2400">
                <a:solidFill>
                  <a:srgbClr val="EF53A5"/>
                </a:solidFill>
              </a:defRPr>
            </a:lvl1pPr>
            <a:lvl2pPr marL="0" indent="457200">
              <a:buClrTx/>
              <a:buSzTx/>
              <a:buNone/>
              <a:defRPr sz="2400">
                <a:solidFill>
                  <a:srgbClr val="EF53A5"/>
                </a:solidFill>
              </a:defRPr>
            </a:lvl2pPr>
            <a:lvl3pPr marL="0" indent="914400">
              <a:buClrTx/>
              <a:buSzTx/>
              <a:buNone/>
              <a:defRPr sz="2400">
                <a:solidFill>
                  <a:srgbClr val="EF53A5"/>
                </a:solidFill>
              </a:defRPr>
            </a:lvl3pPr>
            <a:lvl4pPr marL="0" indent="1371600">
              <a:buClrTx/>
              <a:buSzTx/>
              <a:buNone/>
              <a:defRPr sz="2400">
                <a:solidFill>
                  <a:srgbClr val="EF53A5"/>
                </a:solidFill>
              </a:defRPr>
            </a:lvl4pPr>
            <a:lvl5pPr marL="0" indent="1828800">
              <a:buClrTx/>
              <a:buSzTx/>
              <a:buNone/>
              <a:defRPr sz="2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285" name="Text Placeholder 3"/>
          <p:cNvSpPr/>
          <p:nvPr>
            <p:ph type="body" sz="quarter" idx="13"/>
          </p:nvPr>
        </p:nvSpPr>
        <p:spPr>
          <a:xfrm>
            <a:off x="1154952" y="3179764"/>
            <a:ext cx="3141880" cy="2847294"/>
          </a:xfrm>
          <a:prstGeom prst="rect">
            <a:avLst/>
          </a:prstGeom>
        </p:spPr>
        <p:txBody>
          <a:bodyPr/>
          <a:lstStyle/>
          <a:p>
            <a:pPr marL="0" indent="0">
              <a:buClrTx/>
              <a:buSzTx/>
              <a:buNone/>
              <a:defRPr sz="1400"/>
            </a:pPr>
          </a:p>
        </p:txBody>
      </p:sp>
      <p:sp>
        <p:nvSpPr>
          <p:cNvPr id="286" name="Text Placeholder 4"/>
          <p:cNvSpPr/>
          <p:nvPr>
            <p:ph type="body" sz="quarter" idx="14"/>
          </p:nvPr>
        </p:nvSpPr>
        <p:spPr>
          <a:xfrm>
            <a:off x="4512721" y="2603500"/>
            <a:ext cx="3147010" cy="576263"/>
          </a:xfrm>
          <a:prstGeom prst="rect">
            <a:avLst/>
          </a:prstGeom>
        </p:spPr>
        <p:txBody>
          <a:bodyPr anchor="b"/>
          <a:lstStyle/>
          <a:p>
            <a:pPr marL="0" indent="0">
              <a:buClrTx/>
              <a:buSzTx/>
              <a:buNone/>
              <a:defRPr sz="2400">
                <a:solidFill>
                  <a:srgbClr val="EF53A5"/>
                </a:solidFill>
              </a:defRPr>
            </a:pPr>
          </a:p>
        </p:txBody>
      </p:sp>
      <p:sp>
        <p:nvSpPr>
          <p:cNvPr id="287" name="Text Placeholder 3"/>
          <p:cNvSpPr/>
          <p:nvPr>
            <p:ph type="body" sz="quarter" idx="15"/>
          </p:nvPr>
        </p:nvSpPr>
        <p:spPr>
          <a:xfrm>
            <a:off x="4512721" y="3179763"/>
            <a:ext cx="3147010" cy="2847294"/>
          </a:xfrm>
          <a:prstGeom prst="rect">
            <a:avLst/>
          </a:prstGeom>
        </p:spPr>
        <p:txBody>
          <a:bodyPr/>
          <a:lstStyle/>
          <a:p>
            <a:pPr marL="0" indent="0">
              <a:buClrTx/>
              <a:buSzTx/>
              <a:buNone/>
              <a:defRPr sz="1400"/>
            </a:pPr>
          </a:p>
        </p:txBody>
      </p:sp>
      <p:sp>
        <p:nvSpPr>
          <p:cNvPr id="288" name="Text Placeholder 4"/>
          <p:cNvSpPr/>
          <p:nvPr>
            <p:ph type="body" sz="quarter" idx="16"/>
          </p:nvPr>
        </p:nvSpPr>
        <p:spPr>
          <a:xfrm>
            <a:off x="7888134" y="2603500"/>
            <a:ext cx="3145731" cy="576263"/>
          </a:xfrm>
          <a:prstGeom prst="rect">
            <a:avLst/>
          </a:prstGeom>
        </p:spPr>
        <p:txBody>
          <a:bodyPr anchor="b"/>
          <a:lstStyle/>
          <a:p>
            <a:pPr marL="0" indent="0">
              <a:buClrTx/>
              <a:buSzTx/>
              <a:buNone/>
              <a:defRPr sz="2400">
                <a:solidFill>
                  <a:srgbClr val="EF53A5"/>
                </a:solidFill>
              </a:defRPr>
            </a:pPr>
          </a:p>
        </p:txBody>
      </p:sp>
      <p:sp>
        <p:nvSpPr>
          <p:cNvPr id="289" name="Text Placeholder 3"/>
          <p:cNvSpPr/>
          <p:nvPr>
            <p:ph type="body" sz="quarter" idx="17"/>
          </p:nvPr>
        </p:nvSpPr>
        <p:spPr>
          <a:xfrm>
            <a:off x="7888329" y="3179761"/>
            <a:ext cx="3145537" cy="2847294"/>
          </a:xfrm>
          <a:prstGeom prst="rect">
            <a:avLst/>
          </a:prstGeom>
        </p:spPr>
        <p:txBody>
          <a:bodyPr/>
          <a:lstStyle/>
          <a:p>
            <a:pPr marL="0" indent="0">
              <a:buClrTx/>
              <a:buSzTx/>
              <a:buNone/>
              <a:defRPr sz="1400"/>
            </a:pPr>
          </a:p>
        </p:txBody>
      </p:sp>
      <p:sp>
        <p:nvSpPr>
          <p:cNvPr id="290" name="Straight Connector 16"/>
          <p:cNvSpPr/>
          <p:nvPr/>
        </p:nvSpPr>
        <p:spPr>
          <a:xfrm flipH="1">
            <a:off x="4403971" y="2569632"/>
            <a:ext cx="1" cy="3492499"/>
          </a:xfrm>
          <a:prstGeom prst="line">
            <a:avLst/>
          </a:prstGeom>
          <a:ln w="12700" cap="rnd">
            <a:solidFill>
              <a:schemeClr val="accent1">
                <a:alpha val="40000"/>
              </a:schemeClr>
            </a:solidFill>
          </a:ln>
        </p:spPr>
        <p:txBody>
          <a:bodyPr lIns="45719" rIns="45719"/>
          <a:lstStyle/>
          <a:p>
            <a:pPr/>
          </a:p>
        </p:txBody>
      </p:sp>
      <p:sp>
        <p:nvSpPr>
          <p:cNvPr id="291" name="Straight Connector 17"/>
          <p:cNvSpPr/>
          <p:nvPr/>
        </p:nvSpPr>
        <p:spPr>
          <a:xfrm>
            <a:off x="7772400" y="2569632"/>
            <a:ext cx="1" cy="3492499"/>
          </a:xfrm>
          <a:prstGeom prst="line">
            <a:avLst/>
          </a:prstGeom>
          <a:ln w="12700" cap="rnd">
            <a:solidFill>
              <a:schemeClr val="accent1">
                <a:alpha val="40000"/>
              </a:schemeClr>
            </a:solidFill>
          </a:ln>
        </p:spPr>
        <p:txBody>
          <a:bodyPr lIns="45719" rIns="45719"/>
          <a:lstStyle/>
          <a:p>
            <a:pP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icture Column">
    <p:spTree>
      <p:nvGrpSpPr>
        <p:cNvPr id="1" name=""/>
        <p:cNvGrpSpPr/>
        <p:nvPr/>
      </p:nvGrpSpPr>
      <p:grpSpPr>
        <a:xfrm>
          <a:off x="0" y="0"/>
          <a:ext cx="0" cy="0"/>
          <a:chOff x="0" y="0"/>
          <a:chExt cx="0" cy="0"/>
        </a:xfrm>
      </p:grpSpPr>
      <p:grpSp>
        <p:nvGrpSpPr>
          <p:cNvPr id="308" name="Group 7"/>
          <p:cNvGrpSpPr/>
          <p:nvPr/>
        </p:nvGrpSpPr>
        <p:grpSpPr>
          <a:xfrm>
            <a:off x="-1" y="0"/>
            <a:ext cx="12192002" cy="6858000"/>
            <a:chOff x="0" y="0"/>
            <a:chExt cx="12192001" cy="6858000"/>
          </a:xfrm>
        </p:grpSpPr>
        <p:sp>
          <p:nvSpPr>
            <p:cNvPr id="299"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300"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1"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2"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3"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4"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0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0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09"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10" name="Title Text"/>
          <p:cNvSpPr txBox="1"/>
          <p:nvPr>
            <p:ph type="title"/>
          </p:nvPr>
        </p:nvSpPr>
        <p:spPr>
          <a:xfrm>
            <a:off x="1154954" y="973667"/>
            <a:ext cx="8825659" cy="706966"/>
          </a:xfrm>
          <a:prstGeom prst="rect">
            <a:avLst/>
          </a:prstGeom>
        </p:spPr>
        <p:txBody>
          <a:bodyPr>
            <a:normAutofit fontScale="100000" lnSpcReduction="0"/>
          </a:bodyPr>
          <a:lstStyle/>
          <a:p>
            <a:pPr/>
            <a:r>
              <a:t>Title Text</a:t>
            </a:r>
          </a:p>
        </p:txBody>
      </p:sp>
      <p:sp>
        <p:nvSpPr>
          <p:cNvPr id="311" name="Body Level One…"/>
          <p:cNvSpPr txBox="1"/>
          <p:nvPr>
            <p:ph type="body" sz="quarter" idx="1"/>
          </p:nvPr>
        </p:nvSpPr>
        <p:spPr>
          <a:xfrm>
            <a:off x="1154954" y="4532843"/>
            <a:ext cx="3050439" cy="576263"/>
          </a:xfrm>
          <a:prstGeom prst="rect">
            <a:avLst/>
          </a:prstGeom>
        </p:spPr>
        <p:txBody>
          <a:bodyPr anchor="b"/>
          <a:lstStyle>
            <a:lvl1pPr marL="0" indent="0">
              <a:buClrTx/>
              <a:buSzTx/>
              <a:buNone/>
              <a:defRPr sz="2400">
                <a:solidFill>
                  <a:srgbClr val="EF53A5"/>
                </a:solidFill>
              </a:defRPr>
            </a:lvl1pPr>
            <a:lvl2pPr marL="0" indent="457200">
              <a:buClrTx/>
              <a:buSzTx/>
              <a:buNone/>
              <a:defRPr sz="2400">
                <a:solidFill>
                  <a:srgbClr val="EF53A5"/>
                </a:solidFill>
              </a:defRPr>
            </a:lvl2pPr>
            <a:lvl3pPr marL="0" indent="914400">
              <a:buClrTx/>
              <a:buSzTx/>
              <a:buNone/>
              <a:defRPr sz="2400">
                <a:solidFill>
                  <a:srgbClr val="EF53A5"/>
                </a:solidFill>
              </a:defRPr>
            </a:lvl3pPr>
            <a:lvl4pPr marL="0" indent="1371600">
              <a:buClrTx/>
              <a:buSzTx/>
              <a:buNone/>
              <a:defRPr sz="2400">
                <a:solidFill>
                  <a:srgbClr val="EF53A5"/>
                </a:solidFill>
              </a:defRPr>
            </a:lvl4pPr>
            <a:lvl5pPr marL="0" indent="1828800">
              <a:buClrTx/>
              <a:buSzTx/>
              <a:buNone/>
              <a:defRPr sz="2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312" name="Picture Placeholder 2"/>
          <p:cNvSpPr/>
          <p:nvPr>
            <p:ph type="pic" sz="quarter" idx="13"/>
          </p:nvPr>
        </p:nvSpPr>
        <p:spPr>
          <a:xfrm>
            <a:off x="1334552" y="2603500"/>
            <a:ext cx="2691244" cy="159151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3" name="Text Placeholder 3"/>
          <p:cNvSpPr/>
          <p:nvPr>
            <p:ph type="body" sz="quarter" idx="14"/>
          </p:nvPr>
        </p:nvSpPr>
        <p:spPr>
          <a:xfrm>
            <a:off x="1154954" y="5109105"/>
            <a:ext cx="3050439" cy="917953"/>
          </a:xfrm>
          <a:prstGeom prst="rect">
            <a:avLst/>
          </a:prstGeom>
        </p:spPr>
        <p:txBody>
          <a:bodyPr/>
          <a:lstStyle/>
          <a:p>
            <a:pPr marL="0" indent="0">
              <a:buClrTx/>
              <a:buSzTx/>
              <a:buNone/>
              <a:defRPr sz="1400"/>
            </a:pPr>
          </a:p>
        </p:txBody>
      </p:sp>
      <p:sp>
        <p:nvSpPr>
          <p:cNvPr id="314" name="Text Placeholder 4"/>
          <p:cNvSpPr/>
          <p:nvPr>
            <p:ph type="body" sz="quarter" idx="15"/>
          </p:nvPr>
        </p:nvSpPr>
        <p:spPr>
          <a:xfrm>
            <a:off x="4568864" y="4532843"/>
            <a:ext cx="3050439" cy="576264"/>
          </a:xfrm>
          <a:prstGeom prst="rect">
            <a:avLst/>
          </a:prstGeom>
        </p:spPr>
        <p:txBody>
          <a:bodyPr anchor="b"/>
          <a:lstStyle/>
          <a:p>
            <a:pPr marL="0" indent="0">
              <a:buClrTx/>
              <a:buSzTx/>
              <a:buNone/>
              <a:defRPr sz="2400">
                <a:solidFill>
                  <a:srgbClr val="EF53A5"/>
                </a:solidFill>
              </a:defRPr>
            </a:pPr>
          </a:p>
        </p:txBody>
      </p:sp>
      <p:sp>
        <p:nvSpPr>
          <p:cNvPr id="315" name="Picture Placeholder 2"/>
          <p:cNvSpPr/>
          <p:nvPr>
            <p:ph type="pic" sz="quarter" idx="16"/>
          </p:nvPr>
        </p:nvSpPr>
        <p:spPr>
          <a:xfrm>
            <a:off x="4748462" y="2603500"/>
            <a:ext cx="2691244" cy="159151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6" name="Text Placeholder 3"/>
          <p:cNvSpPr/>
          <p:nvPr>
            <p:ph type="body" sz="quarter" idx="17"/>
          </p:nvPr>
        </p:nvSpPr>
        <p:spPr>
          <a:xfrm>
            <a:off x="4570171" y="5109104"/>
            <a:ext cx="3050439" cy="917953"/>
          </a:xfrm>
          <a:prstGeom prst="rect">
            <a:avLst/>
          </a:prstGeom>
        </p:spPr>
        <p:txBody>
          <a:bodyPr/>
          <a:lstStyle/>
          <a:p>
            <a:pPr marL="0" indent="0">
              <a:buClrTx/>
              <a:buSzTx/>
              <a:buNone/>
              <a:defRPr sz="1400"/>
            </a:pPr>
          </a:p>
        </p:txBody>
      </p:sp>
      <p:sp>
        <p:nvSpPr>
          <p:cNvPr id="317" name="Text Placeholder 4"/>
          <p:cNvSpPr/>
          <p:nvPr>
            <p:ph type="body" sz="quarter" idx="18"/>
          </p:nvPr>
        </p:nvSpPr>
        <p:spPr>
          <a:xfrm>
            <a:off x="7982774" y="4532845"/>
            <a:ext cx="3051096" cy="576263"/>
          </a:xfrm>
          <a:prstGeom prst="rect">
            <a:avLst/>
          </a:prstGeom>
        </p:spPr>
        <p:txBody>
          <a:bodyPr anchor="b"/>
          <a:lstStyle/>
          <a:p>
            <a:pPr marL="0" indent="0">
              <a:buClrTx/>
              <a:buSzTx/>
              <a:buNone/>
              <a:defRPr sz="2400">
                <a:solidFill>
                  <a:srgbClr val="EF53A5"/>
                </a:solidFill>
              </a:defRPr>
            </a:pPr>
          </a:p>
        </p:txBody>
      </p:sp>
      <p:sp>
        <p:nvSpPr>
          <p:cNvPr id="318" name="Picture Placeholder 2"/>
          <p:cNvSpPr/>
          <p:nvPr>
            <p:ph type="pic" sz="quarter" idx="19"/>
          </p:nvPr>
        </p:nvSpPr>
        <p:spPr>
          <a:xfrm>
            <a:off x="8163031" y="2603500"/>
            <a:ext cx="2691243" cy="159151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319" name="Text Placeholder 3"/>
          <p:cNvSpPr/>
          <p:nvPr>
            <p:ph type="body" sz="quarter" idx="20"/>
          </p:nvPr>
        </p:nvSpPr>
        <p:spPr>
          <a:xfrm>
            <a:off x="7982774" y="5109104"/>
            <a:ext cx="3051097" cy="917953"/>
          </a:xfrm>
          <a:prstGeom prst="rect">
            <a:avLst/>
          </a:prstGeom>
        </p:spPr>
        <p:txBody>
          <a:bodyPr/>
          <a:lstStyle/>
          <a:p>
            <a:pPr marL="0" indent="0">
              <a:buClrTx/>
              <a:buSzTx/>
              <a:buNone/>
              <a:defRPr sz="1400"/>
            </a:pPr>
          </a:p>
        </p:txBody>
      </p:sp>
      <p:sp>
        <p:nvSpPr>
          <p:cNvPr id="320" name="Straight Connector 42"/>
          <p:cNvSpPr/>
          <p:nvPr/>
        </p:nvSpPr>
        <p:spPr>
          <a:xfrm flipH="1">
            <a:off x="4405831" y="2569632"/>
            <a:ext cx="1" cy="3492499"/>
          </a:xfrm>
          <a:prstGeom prst="line">
            <a:avLst/>
          </a:prstGeom>
          <a:ln w="12700" cap="rnd">
            <a:solidFill>
              <a:schemeClr val="accent1">
                <a:alpha val="40000"/>
              </a:schemeClr>
            </a:solidFill>
          </a:ln>
        </p:spPr>
        <p:txBody>
          <a:bodyPr lIns="45719" rIns="45719"/>
          <a:lstStyle/>
          <a:p>
            <a:pPr/>
          </a:p>
        </p:txBody>
      </p:sp>
      <p:sp>
        <p:nvSpPr>
          <p:cNvPr id="321" name="Straight Connector 43"/>
          <p:cNvSpPr/>
          <p:nvPr/>
        </p:nvSpPr>
        <p:spPr>
          <a:xfrm>
            <a:off x="7797802" y="2569632"/>
            <a:ext cx="1" cy="3492499"/>
          </a:xfrm>
          <a:prstGeom prst="line">
            <a:avLst/>
          </a:prstGeom>
          <a:ln w="12700" cap="rnd">
            <a:solidFill>
              <a:schemeClr val="accent1">
                <a:alpha val="40000"/>
              </a:schemeClr>
            </a:solidFill>
          </a:ln>
        </p:spPr>
        <p:txBody>
          <a:bodyPr lIns="45719" rIns="45719"/>
          <a:lstStyle/>
          <a:p>
            <a:pPr/>
          </a:p>
        </p:txBody>
      </p:sp>
      <p:sp>
        <p:nvSpPr>
          <p:cNvPr id="3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grpSp>
        <p:nvGrpSpPr>
          <p:cNvPr id="338" name="Group 7"/>
          <p:cNvGrpSpPr/>
          <p:nvPr/>
        </p:nvGrpSpPr>
        <p:grpSpPr>
          <a:xfrm>
            <a:off x="-1" y="0"/>
            <a:ext cx="12192002" cy="6858000"/>
            <a:chOff x="0" y="0"/>
            <a:chExt cx="12192001" cy="6858000"/>
          </a:xfrm>
        </p:grpSpPr>
        <p:sp>
          <p:nvSpPr>
            <p:cNvPr id="329"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330"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31"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32"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33"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34"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3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3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39"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40" name="Title Text"/>
          <p:cNvSpPr txBox="1"/>
          <p:nvPr>
            <p:ph type="title"/>
          </p:nvPr>
        </p:nvSpPr>
        <p:spPr>
          <a:xfrm>
            <a:off x="1154954" y="973667"/>
            <a:ext cx="8825659" cy="706966"/>
          </a:xfrm>
          <a:prstGeom prst="rect">
            <a:avLst/>
          </a:prstGeom>
        </p:spPr>
        <p:txBody>
          <a:bodyPr>
            <a:normAutofit fontScale="100000" lnSpcReduction="0"/>
          </a:bodyPr>
          <a:lstStyle/>
          <a:p>
            <a:pPr/>
            <a:r>
              <a:t>Title Text</a:t>
            </a:r>
          </a:p>
        </p:txBody>
      </p:sp>
      <p:sp>
        <p:nvSpPr>
          <p:cNvPr id="341" name="Body Level One…"/>
          <p:cNvSpPr txBox="1"/>
          <p:nvPr>
            <p:ph type="body" sz="half" idx="1"/>
          </p:nvPr>
        </p:nvSpPr>
        <p:spPr>
          <a:xfrm>
            <a:off x="1154954" y="2603500"/>
            <a:ext cx="8825659" cy="3416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grpSp>
        <p:nvGrpSpPr>
          <p:cNvPr id="359" name="Group 8"/>
          <p:cNvGrpSpPr/>
          <p:nvPr/>
        </p:nvGrpSpPr>
        <p:grpSpPr>
          <a:xfrm>
            <a:off x="-1" y="0"/>
            <a:ext cx="12192002" cy="6858000"/>
            <a:chOff x="0" y="0"/>
            <a:chExt cx="12192001" cy="6858000"/>
          </a:xfrm>
        </p:grpSpPr>
        <p:sp>
          <p:nvSpPr>
            <p:cNvPr id="349" name="Rectangle 11"/>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350" name="Oval 14"/>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51" name="Oval 15"/>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52"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53" name="Oval 18"/>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54" name="Oval 19"/>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55" name="Rectangle 6"/>
            <p:cNvSpPr/>
            <p:nvPr/>
          </p:nvSpPr>
          <p:spPr>
            <a:xfrm>
              <a:off x="414866" y="402164"/>
              <a:ext cx="6510867"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356" name="Freeform 5"/>
            <p:cNvSpPr/>
            <p:nvPr/>
          </p:nvSpPr>
          <p:spPr>
            <a:xfrm rot="5101749">
              <a:off x="6294737" y="4577736"/>
              <a:ext cx="3299407"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57" name="Freeform 5"/>
            <p:cNvSpPr/>
            <p:nvPr/>
          </p:nvSpPr>
          <p:spPr>
            <a:xfrm rot="5400000">
              <a:off x="4449231" y="2801721"/>
              <a:ext cx="6053671"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58"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60" name="Title Text"/>
          <p:cNvSpPr txBox="1"/>
          <p:nvPr>
            <p:ph type="title"/>
          </p:nvPr>
        </p:nvSpPr>
        <p:spPr>
          <a:xfrm>
            <a:off x="8585234" y="1278467"/>
            <a:ext cx="1409966" cy="4748591"/>
          </a:xfrm>
          <a:prstGeom prst="rect">
            <a:avLst/>
          </a:prstGeom>
        </p:spPr>
        <p:txBody>
          <a:bodyPr anchor="b">
            <a:normAutofit fontScale="100000" lnSpcReduction="0"/>
          </a:bodyPr>
          <a:lstStyle/>
          <a:p>
            <a:pPr/>
            <a:r>
              <a:t>Title Text</a:t>
            </a:r>
          </a:p>
        </p:txBody>
      </p:sp>
      <p:sp>
        <p:nvSpPr>
          <p:cNvPr id="361" name="Body Level One…"/>
          <p:cNvSpPr txBox="1"/>
          <p:nvPr>
            <p:ph type="body" sz="half" idx="1"/>
          </p:nvPr>
        </p:nvSpPr>
        <p:spPr>
          <a:xfrm>
            <a:off x="1154954" y="1278467"/>
            <a:ext cx="6256026" cy="474859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2"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spTree>
      <p:nvGrpSpPr>
        <p:cNvPr id="1" name=""/>
        <p:cNvGrpSpPr/>
        <p:nvPr/>
      </p:nvGrpSpPr>
      <p:grpSpPr>
        <a:xfrm>
          <a:off x="0" y="0"/>
          <a:ext cx="0" cy="0"/>
          <a:chOff x="0" y="0"/>
          <a:chExt cx="0" cy="0"/>
        </a:xfrm>
      </p:grpSpPr>
      <p:sp>
        <p:nvSpPr>
          <p:cNvPr id="370" name="Title Text"/>
          <p:cNvSpPr txBox="1"/>
          <p:nvPr>
            <p:ph type="title"/>
          </p:nvPr>
        </p:nvSpPr>
        <p:spPr>
          <a:xfrm>
            <a:off x="765454" y="81482"/>
            <a:ext cx="10661092" cy="391797"/>
          </a:xfrm>
          <a:prstGeom prst="rect">
            <a:avLst/>
          </a:prstGeom>
        </p:spPr>
        <p:txBody>
          <a:bodyPr lIns="0" tIns="0" rIns="0" bIns="0" anchor="t">
            <a:normAutofit fontScale="100000" lnSpcReduction="0"/>
          </a:bodyPr>
          <a:lstStyle>
            <a:lvl1pPr defTabSz="914400">
              <a:defRPr sz="2400">
                <a:solidFill>
                  <a:srgbClr val="DD6412"/>
                </a:solidFill>
                <a:latin typeface="+mn-lt"/>
                <a:ea typeface="+mn-ea"/>
                <a:cs typeface="+mn-cs"/>
                <a:sym typeface="Calibri"/>
              </a:defRPr>
            </a:lvl1pPr>
          </a:lstStyle>
          <a:p>
            <a:pPr/>
            <a:r>
              <a:t>Title Text</a:t>
            </a:r>
          </a:p>
        </p:txBody>
      </p:sp>
      <p:sp>
        <p:nvSpPr>
          <p:cNvPr id="371" name="Body Level One…"/>
          <p:cNvSpPr txBox="1"/>
          <p:nvPr>
            <p:ph type="body" idx="1"/>
          </p:nvPr>
        </p:nvSpPr>
        <p:spPr>
          <a:xfrm>
            <a:off x="609600" y="1577339"/>
            <a:ext cx="10972800" cy="4526281"/>
          </a:xfrm>
          <a:prstGeom prst="rect">
            <a:avLst/>
          </a:prstGeom>
        </p:spPr>
        <p:txBody>
          <a:bodyPr lIns="0" tIns="0" rIns="0" bIns="0"/>
          <a:lstStyle>
            <a:lvl1pPr marL="0" indent="0" defTabSz="914400">
              <a:spcBef>
                <a:spcPts val="0"/>
              </a:spcBef>
              <a:buClrTx/>
              <a:buSzTx/>
              <a:buNone/>
              <a:defRPr>
                <a:solidFill>
                  <a:srgbClr val="000000"/>
                </a:solidFill>
                <a:latin typeface="+mn-lt"/>
                <a:ea typeface="+mn-ea"/>
                <a:cs typeface="+mn-cs"/>
                <a:sym typeface="Calibri"/>
              </a:defRPr>
            </a:lvl1pPr>
            <a:lvl2pPr marL="0" indent="457200" defTabSz="914400">
              <a:spcBef>
                <a:spcPts val="0"/>
              </a:spcBef>
              <a:buClrTx/>
              <a:buSzTx/>
              <a:buNone/>
              <a:defRPr>
                <a:solidFill>
                  <a:srgbClr val="000000"/>
                </a:solidFill>
                <a:latin typeface="+mn-lt"/>
                <a:ea typeface="+mn-ea"/>
                <a:cs typeface="+mn-cs"/>
                <a:sym typeface="Calibri"/>
              </a:defRPr>
            </a:lvl2pPr>
            <a:lvl3pPr marL="0" indent="914400" defTabSz="914400">
              <a:spcBef>
                <a:spcPts val="0"/>
              </a:spcBef>
              <a:buClrTx/>
              <a:buSzTx/>
              <a:buNone/>
              <a:defRPr>
                <a:solidFill>
                  <a:srgbClr val="000000"/>
                </a:solidFill>
                <a:latin typeface="+mn-lt"/>
                <a:ea typeface="+mn-ea"/>
                <a:cs typeface="+mn-cs"/>
                <a:sym typeface="Calibri"/>
              </a:defRPr>
            </a:lvl3pPr>
            <a:lvl4pPr marL="0" indent="1371600" defTabSz="914400">
              <a:spcBef>
                <a:spcPts val="0"/>
              </a:spcBef>
              <a:buClrTx/>
              <a:buSzTx/>
              <a:buNone/>
              <a:defRPr>
                <a:solidFill>
                  <a:srgbClr val="000000"/>
                </a:solidFill>
                <a:latin typeface="+mn-lt"/>
                <a:ea typeface="+mn-ea"/>
                <a:cs typeface="+mn-cs"/>
                <a:sym typeface="Calibri"/>
              </a:defRPr>
            </a:lvl4pPr>
            <a:lvl5pPr marL="0" indent="1828800" defTabSz="914400">
              <a:spcBef>
                <a:spcPts val="0"/>
              </a:spcBef>
              <a:buClrTx/>
              <a:buSzTx/>
              <a:buNone/>
              <a:defRPr>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72" name="Slide Number"/>
          <p:cNvSpPr txBox="1"/>
          <p:nvPr>
            <p:ph type="sldNum" sz="quarter" idx="2"/>
          </p:nvPr>
        </p:nvSpPr>
        <p:spPr>
          <a:xfrm>
            <a:off x="11315427" y="6377940"/>
            <a:ext cx="266974" cy="279401"/>
          </a:xfrm>
          <a:prstGeom prst="rect">
            <a:avLst/>
          </a:prstGeom>
        </p:spPr>
        <p:txBody>
          <a:bodyPr lIns="0" tIns="0" rIns="0" bIns="0" anchor="t"/>
          <a:lstStyle>
            <a:lvl1pPr algn="r" defTabSz="914400">
              <a:defRPr sz="1800">
                <a:solidFill>
                  <a:srgbClr val="888888"/>
                </a:solidFill>
                <a:latin typeface="+mj-lt"/>
                <a:ea typeface="+mj-ea"/>
                <a:cs typeface="+mj-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379" name="Slide Number"/>
          <p:cNvSpPr txBox="1"/>
          <p:nvPr>
            <p:ph type="sldNum" sz="quarter" idx="2"/>
          </p:nvPr>
        </p:nvSpPr>
        <p:spPr>
          <a:xfrm>
            <a:off x="9946818" y="6404292"/>
            <a:ext cx="263983" cy="269241"/>
          </a:xfrm>
          <a:prstGeom prst="rect">
            <a:avLst/>
          </a:prstGeom>
        </p:spPr>
        <p:txBody>
          <a:bodyPr anchor="ctr"/>
          <a:lstStyle>
            <a:lvl1pPr algn="r" defTabSz="914400">
              <a:defRPr sz="1200">
                <a:solidFill>
                  <a:srgbClr val="898989"/>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34" name="Group 7"/>
          <p:cNvGrpSpPr/>
          <p:nvPr/>
        </p:nvGrpSpPr>
        <p:grpSpPr>
          <a:xfrm>
            <a:off x="-1" y="0"/>
            <a:ext cx="12192002" cy="6858000"/>
            <a:chOff x="0" y="0"/>
            <a:chExt cx="12192001" cy="6858000"/>
          </a:xfrm>
        </p:grpSpPr>
        <p:sp>
          <p:nvSpPr>
            <p:cNvPr id="25"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6"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7"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8"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29"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0"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31"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32"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3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35"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6"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37" name="Body Level One…"/>
          <p:cNvSpPr txBox="1"/>
          <p:nvPr>
            <p:ph type="body" sz="half" idx="1"/>
          </p:nvPr>
        </p:nvSpPr>
        <p:spPr>
          <a:xfrm>
            <a:off x="1154954" y="2603500"/>
            <a:ext cx="8825659" cy="3416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55" name="Group 7"/>
          <p:cNvGrpSpPr/>
          <p:nvPr/>
        </p:nvGrpSpPr>
        <p:grpSpPr>
          <a:xfrm>
            <a:off x="-1" y="0"/>
            <a:ext cx="12192002" cy="6858000"/>
            <a:chOff x="0" y="0"/>
            <a:chExt cx="12192001" cy="6858000"/>
          </a:xfrm>
        </p:grpSpPr>
        <p:sp>
          <p:nvSpPr>
            <p:cNvPr id="45"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46" name="Oval 16"/>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7" name="Oval 17"/>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8" name="Oval 18"/>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49" name="Oval 19"/>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50" name="Oval 20"/>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51" name="Rectangle 9"/>
            <p:cNvSpPr/>
            <p:nvPr/>
          </p:nvSpPr>
          <p:spPr>
            <a:xfrm>
              <a:off x="7289800" y="402164"/>
              <a:ext cx="4478865"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52" name="Freeform 5"/>
            <p:cNvSpPr/>
            <p:nvPr/>
          </p:nvSpPr>
          <p:spPr>
            <a:xfrm rot="16200000">
              <a:off x="3787244" y="2801721"/>
              <a:ext cx="6053671"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53" name="Freeform 5"/>
            <p:cNvSpPr/>
            <p:nvPr/>
          </p:nvSpPr>
          <p:spPr>
            <a:xfrm rot="15922489">
              <a:off x="4698353" y="1826076"/>
              <a:ext cx="3299407"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5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56" name="Title Text"/>
          <p:cNvSpPr txBox="1"/>
          <p:nvPr>
            <p:ph type="title"/>
          </p:nvPr>
        </p:nvSpPr>
        <p:spPr>
          <a:xfrm>
            <a:off x="1154954" y="2677645"/>
            <a:ext cx="4351026" cy="2283825"/>
          </a:xfrm>
          <a:prstGeom prst="rect">
            <a:avLst/>
          </a:prstGeom>
        </p:spPr>
        <p:txBody>
          <a:bodyPr>
            <a:normAutofit fontScale="100000" lnSpcReduction="0"/>
          </a:bodyPr>
          <a:lstStyle>
            <a:lvl1pPr>
              <a:defRPr sz="4000"/>
            </a:lvl1pPr>
          </a:lstStyle>
          <a:p>
            <a:pPr/>
            <a:r>
              <a:t>Title Text</a:t>
            </a:r>
          </a:p>
        </p:txBody>
      </p:sp>
      <p:sp>
        <p:nvSpPr>
          <p:cNvPr id="57" name="Body Level One…"/>
          <p:cNvSpPr txBox="1"/>
          <p:nvPr>
            <p:ph type="body" sz="quarter" idx="1"/>
          </p:nvPr>
        </p:nvSpPr>
        <p:spPr>
          <a:xfrm>
            <a:off x="6895558" y="2677643"/>
            <a:ext cx="3757547" cy="2283825"/>
          </a:xfrm>
          <a:prstGeom prst="rect">
            <a:avLst/>
          </a:prstGeom>
        </p:spPr>
        <p:txBody>
          <a:bodyPr anchor="ctr"/>
          <a:lstStyle>
            <a:lvl1pPr marL="0" indent="0">
              <a:buClrTx/>
              <a:buSzTx/>
              <a:buNone/>
              <a:defRPr cap="all" sz="2000">
                <a:solidFill>
                  <a:srgbClr val="EF53A5"/>
                </a:solidFill>
              </a:defRPr>
            </a:lvl1pPr>
            <a:lvl2pPr marL="0" indent="457200">
              <a:buClrTx/>
              <a:buSzTx/>
              <a:buNone/>
              <a:defRPr cap="all" sz="2000">
                <a:solidFill>
                  <a:srgbClr val="EF53A5"/>
                </a:solidFill>
              </a:defRPr>
            </a:lvl2pPr>
            <a:lvl3pPr marL="0" indent="914400">
              <a:buClrTx/>
              <a:buSzTx/>
              <a:buNone/>
              <a:defRPr cap="all" sz="2000">
                <a:solidFill>
                  <a:srgbClr val="EF53A5"/>
                </a:solidFill>
              </a:defRPr>
            </a:lvl3pPr>
            <a:lvl4pPr marL="0" indent="1371600">
              <a:buClrTx/>
              <a:buSzTx/>
              <a:buNone/>
              <a:defRPr cap="all" sz="2000">
                <a:solidFill>
                  <a:srgbClr val="EF53A5"/>
                </a:solidFill>
              </a:defRPr>
            </a:lvl4pPr>
            <a:lvl5pPr marL="0" indent="1828800">
              <a:buClrTx/>
              <a:buSzTx/>
              <a:buNone/>
              <a:defRPr cap="all" sz="20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58"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grpSp>
        <p:nvGrpSpPr>
          <p:cNvPr id="75" name="Group 7"/>
          <p:cNvGrpSpPr/>
          <p:nvPr/>
        </p:nvGrpSpPr>
        <p:grpSpPr>
          <a:xfrm>
            <a:off x="-1" y="0"/>
            <a:ext cx="12192002" cy="6858000"/>
            <a:chOff x="0" y="0"/>
            <a:chExt cx="12192001" cy="6858000"/>
          </a:xfrm>
        </p:grpSpPr>
        <p:sp>
          <p:nvSpPr>
            <p:cNvPr id="66"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67"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68"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69"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0"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1"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7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7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7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76"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77"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78" name="Body Level One…"/>
          <p:cNvSpPr txBox="1"/>
          <p:nvPr>
            <p:ph type="body" sz="quarter" idx="1"/>
          </p:nvPr>
        </p:nvSpPr>
        <p:spPr>
          <a:xfrm>
            <a:off x="1154954" y="2603500"/>
            <a:ext cx="4825159" cy="34163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grpSp>
        <p:nvGrpSpPr>
          <p:cNvPr id="95" name="Group 7"/>
          <p:cNvGrpSpPr/>
          <p:nvPr/>
        </p:nvGrpSpPr>
        <p:grpSpPr>
          <a:xfrm>
            <a:off x="-1" y="0"/>
            <a:ext cx="12192002" cy="6858000"/>
            <a:chOff x="0" y="0"/>
            <a:chExt cx="12192001" cy="6858000"/>
          </a:xfrm>
        </p:grpSpPr>
        <p:sp>
          <p:nvSpPr>
            <p:cNvPr id="86"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87"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88"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89"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0"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1"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9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9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9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96"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97"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98" name="Body Level One…"/>
          <p:cNvSpPr txBox="1"/>
          <p:nvPr>
            <p:ph type="body" sz="quarter" idx="1"/>
          </p:nvPr>
        </p:nvSpPr>
        <p:spPr>
          <a:xfrm>
            <a:off x="1154954" y="2603500"/>
            <a:ext cx="482515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99" name="Text Placeholder 4"/>
          <p:cNvSpPr/>
          <p:nvPr>
            <p:ph type="body" sz="quarter" idx="13"/>
          </p:nvPr>
        </p:nvSpPr>
        <p:spPr>
          <a:xfrm>
            <a:off x="6208712" y="2603500"/>
            <a:ext cx="4825160" cy="576263"/>
          </a:xfrm>
          <a:prstGeom prst="rect">
            <a:avLst/>
          </a:prstGeom>
        </p:spPr>
        <p:txBody>
          <a:bodyPr anchor="b"/>
          <a:lstStyle/>
          <a:p>
            <a:pPr marL="0" indent="0">
              <a:buClrTx/>
              <a:buSzTx/>
              <a:buNone/>
              <a:defRPr sz="2400">
                <a:solidFill>
                  <a:schemeClr val="accent1"/>
                </a:solidFill>
              </a:defRPr>
            </a:pP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grpSp>
        <p:nvGrpSpPr>
          <p:cNvPr id="116" name="Group 7"/>
          <p:cNvGrpSpPr/>
          <p:nvPr/>
        </p:nvGrpSpPr>
        <p:grpSpPr>
          <a:xfrm>
            <a:off x="-1" y="0"/>
            <a:ext cx="12192002" cy="6858000"/>
            <a:chOff x="0" y="0"/>
            <a:chExt cx="12192001" cy="6858000"/>
          </a:xfrm>
        </p:grpSpPr>
        <p:sp>
          <p:nvSpPr>
            <p:cNvPr id="107" name="Rectangle 6"/>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08" name="Oval 12"/>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09" name="Oval 14"/>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0" name="Oval 17"/>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1" name="Oval 15"/>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2" name="Oval 16"/>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1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1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1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17" name="Rectangle 20"/>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18" name="Title Text"/>
          <p:cNvSpPr txBox="1"/>
          <p:nvPr>
            <p:ph type="title"/>
          </p:nvPr>
        </p:nvSpPr>
        <p:spPr>
          <a:xfrm>
            <a:off x="1154954" y="973667"/>
            <a:ext cx="8761414" cy="706966"/>
          </a:xfrm>
          <a:prstGeom prst="rect">
            <a:avLst/>
          </a:prstGeom>
        </p:spPr>
        <p:txBody>
          <a:bodyPr>
            <a:normAutofit fontScale="100000" lnSpcReduction="0"/>
          </a:bodyPr>
          <a:lstStyle/>
          <a:p>
            <a:pPr/>
            <a:r>
              <a:t>Title Text</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grpSp>
        <p:nvGrpSpPr>
          <p:cNvPr id="143" name="Group 8"/>
          <p:cNvGrpSpPr/>
          <p:nvPr/>
        </p:nvGrpSpPr>
        <p:grpSpPr>
          <a:xfrm>
            <a:off x="-1" y="0"/>
            <a:ext cx="12192002" cy="6858000"/>
            <a:chOff x="0" y="0"/>
            <a:chExt cx="12192001" cy="6858000"/>
          </a:xfrm>
        </p:grpSpPr>
        <p:sp>
          <p:nvSpPr>
            <p:cNvPr id="133"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34" name="Oval 16"/>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5" name="Oval 18"/>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6" name="Oval 19"/>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7" name="Oval 20"/>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8" name="Oval 21"/>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39" name="Rectangle 10"/>
            <p:cNvSpPr/>
            <p:nvPr/>
          </p:nvSpPr>
          <p:spPr>
            <a:xfrm>
              <a:off x="5713412" y="402164"/>
              <a:ext cx="6055253"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40" name="Freeform 5"/>
            <p:cNvSpPr/>
            <p:nvPr/>
          </p:nvSpPr>
          <p:spPr>
            <a:xfrm rot="15922489">
              <a:off x="3140486" y="1826076"/>
              <a:ext cx="3299407"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41" name="Freeform 5"/>
            <p:cNvSpPr/>
            <p:nvPr/>
          </p:nvSpPr>
          <p:spPr>
            <a:xfrm rot="16200000">
              <a:off x="2229376" y="2801721"/>
              <a:ext cx="6053671"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42"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44" name="Title Text"/>
          <p:cNvSpPr txBox="1"/>
          <p:nvPr>
            <p:ph type="title"/>
          </p:nvPr>
        </p:nvSpPr>
        <p:spPr>
          <a:xfrm>
            <a:off x="1154954" y="1295400"/>
            <a:ext cx="2793159" cy="1600200"/>
          </a:xfrm>
          <a:prstGeom prst="rect">
            <a:avLst/>
          </a:prstGeom>
        </p:spPr>
        <p:txBody>
          <a:bodyPr anchor="b">
            <a:normAutofit fontScale="100000" lnSpcReduction="0"/>
          </a:bodyPr>
          <a:lstStyle>
            <a:lvl1pPr>
              <a:defRPr sz="2400"/>
            </a:lvl1pPr>
          </a:lstStyle>
          <a:p>
            <a:pPr/>
            <a:r>
              <a:t>Title Text</a:t>
            </a:r>
          </a:p>
        </p:txBody>
      </p:sp>
      <p:sp>
        <p:nvSpPr>
          <p:cNvPr id="145" name="Body Level One…"/>
          <p:cNvSpPr txBox="1"/>
          <p:nvPr>
            <p:ph type="body" sz="half" idx="1"/>
          </p:nvPr>
        </p:nvSpPr>
        <p:spPr>
          <a:xfrm>
            <a:off x="5781145" y="1447800"/>
            <a:ext cx="5190068" cy="45720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46" name="Text Placeholder 3"/>
          <p:cNvSpPr/>
          <p:nvPr>
            <p:ph type="body" sz="quarter" idx="13"/>
          </p:nvPr>
        </p:nvSpPr>
        <p:spPr>
          <a:xfrm>
            <a:off x="1154954" y="3129279"/>
            <a:ext cx="2793159" cy="2895600"/>
          </a:xfrm>
          <a:prstGeom prst="rect">
            <a:avLst/>
          </a:prstGeom>
        </p:spPr>
        <p:txBody>
          <a:bodyPr/>
          <a:lstStyle/>
          <a:p>
            <a:pPr marL="0" indent="0">
              <a:buClrTx/>
              <a:buSzTx/>
              <a:buNone/>
              <a:defRPr sz="1400">
                <a:solidFill>
                  <a:srgbClr val="EF53A5"/>
                </a:solidFill>
              </a:defRPr>
            </a:pPr>
          </a:p>
        </p:txBody>
      </p:sp>
      <p:sp>
        <p:nvSpPr>
          <p:cNvPr id="147"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grpSp>
        <p:nvGrpSpPr>
          <p:cNvPr id="165" name="Group 8"/>
          <p:cNvGrpSpPr/>
          <p:nvPr/>
        </p:nvGrpSpPr>
        <p:grpSpPr>
          <a:xfrm>
            <a:off x="-1" y="0"/>
            <a:ext cx="12192002" cy="6858000"/>
            <a:chOff x="0" y="0"/>
            <a:chExt cx="12192001" cy="6858000"/>
          </a:xfrm>
        </p:grpSpPr>
        <p:sp>
          <p:nvSpPr>
            <p:cNvPr id="155" name="Rectangle 13"/>
            <p:cNvSpPr/>
            <p:nvPr/>
          </p:nvSpPr>
          <p:spPr>
            <a:xfrm>
              <a:off x="0" y="0"/>
              <a:ext cx="12192000" cy="6858000"/>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156" name="Oval 16"/>
            <p:cNvSpPr/>
            <p:nvPr/>
          </p:nvSpPr>
          <p:spPr>
            <a:xfrm>
              <a:off x="-1" y="2667000"/>
              <a:ext cx="4191001"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7" name="Oval 17"/>
            <p:cNvSpPr/>
            <p:nvPr/>
          </p:nvSpPr>
          <p:spPr>
            <a:xfrm>
              <a:off x="-1" y="2895600"/>
              <a:ext cx="2362201"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8" name="Oval 18"/>
            <p:cNvSpPr/>
            <p:nvPr/>
          </p:nvSpPr>
          <p:spPr>
            <a:xfrm>
              <a:off x="8609011" y="5867400"/>
              <a:ext cx="990601"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59" name="Oval 19"/>
            <p:cNvSpPr/>
            <p:nvPr/>
          </p:nvSpPr>
          <p:spPr>
            <a:xfrm>
              <a:off x="8609011" y="1676400"/>
              <a:ext cx="2819401"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60" name="Oval 20"/>
            <p:cNvSpPr/>
            <p:nvPr/>
          </p:nvSpPr>
          <p:spPr>
            <a:xfrm>
              <a:off x="7999411" y="8463"/>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pPr/>
            </a:p>
          </p:txBody>
        </p:sp>
        <p:sp>
          <p:nvSpPr>
            <p:cNvPr id="161" name="Rectangle 10"/>
            <p:cNvSpPr/>
            <p:nvPr/>
          </p:nvSpPr>
          <p:spPr>
            <a:xfrm>
              <a:off x="6172200" y="402164"/>
              <a:ext cx="5596465" cy="6053671"/>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62" name="Freeform 5"/>
            <p:cNvSpPr/>
            <p:nvPr/>
          </p:nvSpPr>
          <p:spPr>
            <a:xfrm rot="15922489">
              <a:off x="4203595" y="1826076"/>
              <a:ext cx="3299408" cy="440928"/>
            </a:xfrm>
            <a:custGeom>
              <a:avLst/>
              <a:gdLst/>
              <a:ahLst/>
              <a:cxnLst>
                <a:cxn ang="0">
                  <a:pos x="wd2" y="hd2"/>
                </a:cxn>
                <a:cxn ang="5400000">
                  <a:pos x="wd2" y="hd2"/>
                </a:cxn>
                <a:cxn ang="10800000">
                  <a:pos x="wd2" y="hd2"/>
                </a:cxn>
                <a:cxn ang="16200000">
                  <a:pos x="wd2" y="hd2"/>
                </a:cxn>
              </a:cxnLst>
              <a:rect l="0" t="0" r="r" b="b"/>
              <a:pathLst>
                <a:path w="21600" h="21572"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pPr/>
            </a:p>
          </p:txBody>
        </p:sp>
        <p:sp>
          <p:nvSpPr>
            <p:cNvPr id="163" name="Freeform 5"/>
            <p:cNvSpPr/>
            <p:nvPr/>
          </p:nvSpPr>
          <p:spPr>
            <a:xfrm rot="16200000">
              <a:off x="3295431" y="2801721"/>
              <a:ext cx="6053671" cy="1254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sp>
          <p:nvSpPr>
            <p:cNvPr id="16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pPr/>
            </a:p>
          </p:txBody>
        </p:sp>
      </p:grpSp>
      <p:sp>
        <p:nvSpPr>
          <p:cNvPr id="166" name="Title Text"/>
          <p:cNvSpPr txBox="1"/>
          <p:nvPr>
            <p:ph type="title"/>
          </p:nvPr>
        </p:nvSpPr>
        <p:spPr>
          <a:xfrm>
            <a:off x="1154954" y="1693333"/>
            <a:ext cx="3865135" cy="1735667"/>
          </a:xfrm>
          <a:prstGeom prst="rect">
            <a:avLst/>
          </a:prstGeom>
        </p:spPr>
        <p:txBody>
          <a:bodyPr anchor="b">
            <a:normAutofit fontScale="100000" lnSpcReduction="0"/>
          </a:bodyPr>
          <a:lstStyle/>
          <a:p>
            <a:pPr/>
            <a:r>
              <a:t>Title Text</a:t>
            </a:r>
          </a:p>
        </p:txBody>
      </p:sp>
      <p:sp>
        <p:nvSpPr>
          <p:cNvPr id="167" name="Picture Placeholder 2"/>
          <p:cNvSpPr/>
          <p:nvPr>
            <p:ph type="pic" sz="quarter" idx="13"/>
          </p:nvPr>
        </p:nvSpPr>
        <p:spPr>
          <a:xfrm>
            <a:off x="6547870" y="1143000"/>
            <a:ext cx="3227194"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68" name="Body Level One…"/>
          <p:cNvSpPr txBox="1"/>
          <p:nvPr>
            <p:ph type="body" sz="quarter" idx="1"/>
          </p:nvPr>
        </p:nvSpPr>
        <p:spPr>
          <a:xfrm>
            <a:off x="1154954" y="3657600"/>
            <a:ext cx="3859213" cy="1371600"/>
          </a:xfrm>
          <a:prstGeom prst="rect">
            <a:avLst/>
          </a:prstGeom>
        </p:spPr>
        <p:txBody>
          <a:bodyPr/>
          <a:lstStyle>
            <a:lvl1pPr marL="0" indent="0">
              <a:buClrTx/>
              <a:buSzTx/>
              <a:buNone/>
              <a:defRPr sz="1400">
                <a:solidFill>
                  <a:srgbClr val="EF53A5"/>
                </a:solidFill>
              </a:defRPr>
            </a:lvl1pPr>
            <a:lvl2pPr marL="0" indent="457200">
              <a:buClrTx/>
              <a:buSzTx/>
              <a:buNone/>
              <a:defRPr sz="1400">
                <a:solidFill>
                  <a:srgbClr val="EF53A5"/>
                </a:solidFill>
              </a:defRPr>
            </a:lvl2pPr>
            <a:lvl3pPr marL="0" indent="914400">
              <a:buClrTx/>
              <a:buSzTx/>
              <a:buNone/>
              <a:defRPr sz="1400">
                <a:solidFill>
                  <a:srgbClr val="EF53A5"/>
                </a:solidFill>
              </a:defRPr>
            </a:lvl3pPr>
            <a:lvl4pPr marL="0" indent="1371600">
              <a:buClrTx/>
              <a:buSzTx/>
              <a:buNone/>
              <a:defRPr sz="1400">
                <a:solidFill>
                  <a:srgbClr val="EF53A5"/>
                </a:solidFill>
              </a:defRPr>
            </a:lvl4pPr>
            <a:lvl5pPr marL="0" indent="1828800">
              <a:buClrTx/>
              <a:buSzTx/>
              <a:buNone/>
              <a:defRPr sz="1400">
                <a:solidFill>
                  <a:srgbClr val="EF53A5"/>
                </a:solidFill>
              </a:defRPr>
            </a:lvl5pPr>
          </a:lstStyle>
          <a:p>
            <a:pPr/>
            <a:r>
              <a:t>Body Level One</a:t>
            </a:r>
          </a:p>
          <a:p>
            <a:pPr lvl="1"/>
            <a:r>
              <a:t>Body Level Two</a:t>
            </a:r>
          </a:p>
          <a:p>
            <a:pPr lvl="2"/>
            <a:r>
              <a:t>Body Level Three</a:t>
            </a:r>
          </a:p>
          <a:p>
            <a:pPr lvl="3"/>
            <a:r>
              <a:t>Body Level Four</a:t>
            </a:r>
          </a:p>
          <a:p>
            <a:pPr lvl="4"/>
            <a:r>
              <a:t>Body Level Five</a:t>
            </a:r>
          </a:p>
        </p:txBody>
      </p:sp>
      <p:sp>
        <p:nvSpPr>
          <p:cNvPr id="169" name="Rectangle 15"/>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6"/>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p>
        </p:txBody>
      </p:sp>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1800" u="none">
          <a:ln>
            <a:noFill/>
          </a:ln>
          <a:solidFill>
            <a:srgbClr val="404040"/>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2800" u="none">
          <a:ln>
            <a:noFill/>
          </a:ln>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hyperlink" Target="https://www.comparitech.com/net-admin/network-monitoring-tools/"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hyperlink" Target="https://portswigger.net/daily-swig/cyber-attacks"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onair.com/Main-News-Details.aspx?id=392081" TargetMode="External"/><Relationship Id="rId3" Type="http://schemas.openxmlformats.org/officeDocument/2006/relationships/hyperlink" Target="https://www.ndtv.com/india-news/rise-in-cyber-attacks-from-china-over-40-000-cases-in-5-days-official-2251111"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8" name="Picture 3" descr="Picture 3"/>
          <p:cNvPicPr>
            <a:picLocks noChangeAspect="1"/>
          </p:cNvPicPr>
          <p:nvPr/>
        </p:nvPicPr>
        <p:blipFill>
          <a:blip r:embed="rId2">
            <a:extLst/>
          </a:blip>
          <a:stretch>
            <a:fillRect/>
          </a:stretch>
        </p:blipFill>
        <p:spPr>
          <a:xfrm>
            <a:off x="0" y="0"/>
            <a:ext cx="12192000" cy="6842232"/>
          </a:xfrm>
          <a:prstGeom prst="rect">
            <a:avLst/>
          </a:prstGeom>
          <a:ln w="12700">
            <a:solidFill>
              <a:srgbClr val="DDDDDD"/>
            </a:solidFill>
            <a:miter lim="400000"/>
          </a:ln>
        </p:spPr>
      </p:pic>
      <p:sp>
        <p:nvSpPr>
          <p:cNvPr id="389" name="Title 1"/>
          <p:cNvSpPr txBox="1"/>
          <p:nvPr>
            <p:ph type="ctrTitle"/>
          </p:nvPr>
        </p:nvSpPr>
        <p:spPr>
          <a:xfrm>
            <a:off x="1823577" y="-1001336"/>
            <a:ext cx="8825660" cy="2677649"/>
          </a:xfrm>
          <a:prstGeom prst="rect">
            <a:avLst/>
          </a:prstGeom>
        </p:spPr>
        <p:txBody>
          <a:bodyPr/>
          <a:lstStyle>
            <a:lvl1pPr algn="ctr">
              <a:defRPr b="1">
                <a:solidFill>
                  <a:srgbClr val="FFFFFF"/>
                </a:solidFill>
              </a:defRPr>
            </a:lvl1pPr>
          </a:lstStyle>
          <a:p>
            <a:pPr/>
            <a:r>
              <a:t>Emerging Cyber Attacks &amp; Mitigation Techniques</a:t>
            </a:r>
          </a:p>
        </p:txBody>
      </p:sp>
      <p:sp>
        <p:nvSpPr>
          <p:cNvPr id="390" name="Subtitle 2"/>
          <p:cNvSpPr txBox="1"/>
          <p:nvPr>
            <p:ph type="subTitle" sz="quarter" idx="1"/>
          </p:nvPr>
        </p:nvSpPr>
        <p:spPr>
          <a:xfrm>
            <a:off x="9298555" y="5514516"/>
            <a:ext cx="8825659" cy="861421"/>
          </a:xfrm>
          <a:prstGeom prst="rect">
            <a:avLst/>
          </a:prstGeom>
        </p:spPr>
        <p:txBody>
          <a:bodyPr/>
          <a:lstStyle/>
          <a:p>
            <a:pPr defTabSz="425195">
              <a:lnSpc>
                <a:spcPct val="80000"/>
              </a:lnSpc>
              <a:spcBef>
                <a:spcPts val="900"/>
              </a:spcBef>
              <a:defRPr b="1" sz="2418">
                <a:solidFill>
                  <a:srgbClr val="FFFFFF"/>
                </a:solidFill>
              </a:defRPr>
            </a:pPr>
            <a:r>
              <a:t>Rekha R </a:t>
            </a:r>
          </a:p>
          <a:p>
            <a:pPr defTabSz="425195">
              <a:lnSpc>
                <a:spcPct val="80000"/>
              </a:lnSpc>
              <a:spcBef>
                <a:spcPts val="900"/>
              </a:spcBef>
              <a:defRPr b="1" sz="2232">
                <a:solidFill>
                  <a:srgbClr val="FFFFFF"/>
                </a:solidFill>
              </a:defRPr>
            </a:pPr>
            <a:r>
              <a:t>- </a:t>
            </a:r>
            <a:r>
              <a:rPr sz="2046"/>
              <a:t>Researcher SETS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Cyber Attackers - Who they are ?"/>
          <p:cNvSpPr txBox="1"/>
          <p:nvPr>
            <p:ph type="title"/>
          </p:nvPr>
        </p:nvSpPr>
        <p:spPr>
          <a:prstGeom prst="rect">
            <a:avLst/>
          </a:prstGeom>
        </p:spPr>
        <p:txBody>
          <a:bodyPr/>
          <a:lstStyle/>
          <a:p>
            <a:pPr/>
            <a:r>
              <a:t>Cyber Attackers - Who they are ? </a:t>
            </a:r>
          </a:p>
        </p:txBody>
      </p:sp>
      <p:sp>
        <p:nvSpPr>
          <p:cNvPr id="432" name="Cyber criminals interested in making money  through fraud or from the sale of valuable information.…"/>
          <p:cNvSpPr txBox="1"/>
          <p:nvPr>
            <p:ph type="body" sz="half" idx="1"/>
          </p:nvPr>
        </p:nvSpPr>
        <p:spPr>
          <a:xfrm>
            <a:off x="885840" y="2615200"/>
            <a:ext cx="10096361" cy="3283801"/>
          </a:xfrm>
          <a:prstGeom prst="rect">
            <a:avLst/>
          </a:prstGeom>
        </p:spPr>
        <p:txBody>
          <a:bodyPr/>
          <a:lstStyle/>
          <a:p>
            <a:pPr/>
            <a:r>
              <a:rPr b="1"/>
              <a:t>Cyber criminals</a:t>
            </a:r>
            <a:r>
              <a:t> interested in making money  through fraud or from the sale of valuable information.</a:t>
            </a:r>
          </a:p>
          <a:p>
            <a:pPr/>
            <a:r>
              <a:rPr b="1"/>
              <a:t>Hackers</a:t>
            </a:r>
            <a:r>
              <a:t> who find interfering with computer systems enjoyable</a:t>
            </a:r>
          </a:p>
          <a:p>
            <a:pPr/>
            <a:r>
              <a:rPr b="1"/>
              <a:t>Hacktivists  </a:t>
            </a:r>
            <a:r>
              <a:t> who wish to attack enterprise/organization for political or ideological motives</a:t>
            </a:r>
          </a:p>
          <a:p>
            <a:pPr/>
            <a:r>
              <a:rPr b="1"/>
              <a:t>Industrial competitors</a:t>
            </a:r>
            <a:r>
              <a:t> and </a:t>
            </a:r>
            <a:r>
              <a:rPr b="1"/>
              <a:t>foreign intelligent services</a:t>
            </a:r>
            <a:r>
              <a:t>, interested in gaining an economic advantage for their companies or countries</a:t>
            </a:r>
          </a:p>
          <a:p>
            <a:pPr/>
            <a:r>
              <a:rPr b="1"/>
              <a:t>Employees</a:t>
            </a:r>
            <a:r>
              <a:t>, or those who have legitimate access, either by accidental or deliberate misuse.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Key Point"/>
          <p:cNvSpPr txBox="1"/>
          <p:nvPr>
            <p:ph type="title"/>
          </p:nvPr>
        </p:nvSpPr>
        <p:spPr>
          <a:prstGeom prst="rect">
            <a:avLst/>
          </a:prstGeom>
        </p:spPr>
        <p:txBody>
          <a:bodyPr/>
          <a:lstStyle>
            <a:lvl1pPr algn="ctr">
              <a:defRPr b="1"/>
            </a:lvl1pPr>
          </a:lstStyle>
          <a:p>
            <a:pPr/>
            <a:r>
              <a:t>Key Point</a:t>
            </a:r>
          </a:p>
        </p:txBody>
      </p:sp>
      <p:sp>
        <p:nvSpPr>
          <p:cNvPr id="435" name="You have no control over their capabilities and motivations, but you can make it harder for attackers by reducing your vulnerabilities"/>
          <p:cNvSpPr txBox="1"/>
          <p:nvPr>
            <p:ph type="body" idx="1"/>
          </p:nvPr>
        </p:nvSpPr>
        <p:spPr>
          <a:xfrm>
            <a:off x="920942" y="3140727"/>
            <a:ext cx="10096361" cy="3833956"/>
          </a:xfrm>
          <a:prstGeom prst="rect">
            <a:avLst/>
          </a:prstGeom>
        </p:spPr>
        <p:txBody>
          <a:bodyPr/>
          <a:lstStyle/>
          <a:p>
            <a:pPr marL="0" indent="0" algn="ctr">
              <a:buClrTx/>
              <a:buSzTx/>
              <a:buNone/>
              <a:defRPr sz="3000"/>
            </a:pPr>
            <a:r>
              <a:rPr b="1"/>
              <a:t>You have no control over their capabilities and motivations, but you can make it harder for attackers by </a:t>
            </a:r>
            <a:r>
              <a:rPr b="1">
                <a:solidFill>
                  <a:srgbClr val="531B93"/>
                </a:solidFill>
              </a:rPr>
              <a:t>reducing your vulnerabilities</a:t>
            </a:r>
            <a:r>
              <a:rPr b="1"/>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Understanding Vulnerabilities"/>
          <p:cNvSpPr txBox="1"/>
          <p:nvPr>
            <p:ph type="title"/>
          </p:nvPr>
        </p:nvSpPr>
        <p:spPr>
          <a:prstGeom prst="rect">
            <a:avLst/>
          </a:prstGeom>
        </p:spPr>
        <p:txBody>
          <a:bodyPr/>
          <a:lstStyle>
            <a:lvl1pPr>
              <a:defRPr b="1"/>
            </a:lvl1pPr>
          </a:lstStyle>
          <a:p>
            <a:pPr/>
            <a:r>
              <a:t>Understanding Vulnerabilities </a:t>
            </a:r>
          </a:p>
        </p:txBody>
      </p:sp>
      <p:sp>
        <p:nvSpPr>
          <p:cNvPr id="438" name="Flaws…"/>
          <p:cNvSpPr txBox="1"/>
          <p:nvPr>
            <p:ph type="body" sz="quarter" idx="1"/>
          </p:nvPr>
        </p:nvSpPr>
        <p:spPr>
          <a:xfrm>
            <a:off x="1154954" y="2743906"/>
            <a:ext cx="4135694" cy="3833957"/>
          </a:xfrm>
          <a:prstGeom prst="rect">
            <a:avLst/>
          </a:prstGeom>
        </p:spPr>
        <p:txBody>
          <a:bodyPr/>
          <a:lstStyle/>
          <a:p>
            <a:pPr>
              <a:defRPr b="1" sz="2900"/>
            </a:pPr>
            <a:r>
              <a:t>Flaws</a:t>
            </a:r>
          </a:p>
          <a:p>
            <a:pPr>
              <a:defRPr b="1" sz="2900"/>
            </a:pPr>
            <a:r>
              <a:t>Features</a:t>
            </a:r>
          </a:p>
          <a:p>
            <a:pPr>
              <a:defRPr b="1" sz="2900"/>
            </a:pPr>
            <a:r>
              <a:t>User Error</a:t>
            </a:r>
          </a:p>
        </p:txBody>
      </p:sp>
      <p:sp>
        <p:nvSpPr>
          <p:cNvPr id="439" name="A vulnerability is a weakness which can be exploited by an attacker, to perform unauthorized actions within a computer system"/>
          <p:cNvSpPr txBox="1"/>
          <p:nvPr/>
        </p:nvSpPr>
        <p:spPr>
          <a:xfrm>
            <a:off x="6839727" y="2603500"/>
            <a:ext cx="4632283" cy="3424308"/>
          </a:xfrm>
          <a:prstGeom prst="rect">
            <a:avLst/>
          </a:prstGeom>
          <a:ln w="66675" cap="rnd">
            <a:solidFill>
              <a:srgbClr val="531B93"/>
            </a:solidFill>
          </a:ln>
          <a:extLst>
            <a:ext uri="{C572A759-6A51-4108-AA02-DFA0A04FC94B}">
              <ma14:wrappingTextBoxFlag xmlns:ma14="http://schemas.microsoft.com/office/mac/drawingml/2011/main" val="1"/>
            </a:ext>
          </a:extLst>
        </p:spPr>
        <p:txBody>
          <a:bodyPr lIns="45719" rIns="45719">
            <a:normAutofit fontScale="100000" lnSpcReduction="0"/>
          </a:bodyPr>
          <a:lstStyle/>
          <a:p>
            <a:pPr algn="ctr" defTabSz="416052">
              <a:spcBef>
                <a:spcPts val="900"/>
              </a:spcBef>
              <a:buClr>
                <a:schemeClr val="accent1"/>
              </a:buClr>
              <a:buFont typeface="Wingdings 3"/>
              <a:defRPr b="1" sz="2639">
                <a:solidFill>
                  <a:srgbClr val="404040"/>
                </a:solidFill>
              </a:defRPr>
            </a:pPr>
            <a:r>
              <a:t>A </a:t>
            </a:r>
            <a:r>
              <a:rPr>
                <a:solidFill>
                  <a:srgbClr val="942193"/>
                </a:solidFill>
              </a:rPr>
              <a:t>vulnerability</a:t>
            </a:r>
            <a:r>
              <a:t> is a weakness which can be exploited by an attacker, to perform unauthorized actions within a computer system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Vulnerabilities from Flaws"/>
          <p:cNvSpPr txBox="1"/>
          <p:nvPr>
            <p:ph type="title"/>
          </p:nvPr>
        </p:nvSpPr>
        <p:spPr>
          <a:prstGeom prst="rect">
            <a:avLst/>
          </a:prstGeom>
        </p:spPr>
        <p:txBody>
          <a:bodyPr/>
          <a:lstStyle>
            <a:lvl1pPr>
              <a:defRPr b="1"/>
            </a:lvl1pPr>
          </a:lstStyle>
          <a:p>
            <a:pPr/>
            <a:r>
              <a:t>Vulnerabilities from Flaws</a:t>
            </a:r>
          </a:p>
        </p:txBody>
      </p:sp>
      <p:sp>
        <p:nvSpPr>
          <p:cNvPr id="442" name="A flaw is unintended functionality…"/>
          <p:cNvSpPr txBox="1"/>
          <p:nvPr>
            <p:ph type="body" idx="1"/>
          </p:nvPr>
        </p:nvSpPr>
        <p:spPr>
          <a:xfrm>
            <a:off x="874140" y="2463093"/>
            <a:ext cx="10096360" cy="3833956"/>
          </a:xfrm>
          <a:prstGeom prst="rect">
            <a:avLst/>
          </a:prstGeom>
        </p:spPr>
        <p:txBody>
          <a:bodyPr/>
          <a:lstStyle/>
          <a:p>
            <a:pPr marL="342899" indent="-342899">
              <a:defRPr sz="2100"/>
            </a:pPr>
            <a:r>
              <a:t>A flaw is unintended functionality </a:t>
            </a:r>
          </a:p>
          <a:p>
            <a:pPr marL="342899" indent="-342899">
              <a:defRPr sz="2100"/>
            </a:pPr>
            <a:r>
              <a:t>The result of poor design or implementation mistakes may go  undetected for some time</a:t>
            </a:r>
          </a:p>
          <a:p>
            <a:pPr marL="342899" indent="-342899">
              <a:defRPr sz="2100"/>
            </a:pPr>
            <a:r>
              <a:t>The majority of common attacks seen today exploit these types of vulnerabilities</a:t>
            </a:r>
          </a:p>
          <a:p>
            <a:pPr marL="342899" indent="-342899">
              <a:defRPr sz="2100"/>
            </a:pPr>
            <a:r>
              <a:t>Nearly 8,000 new unique and verified software vulnerabilities disclosed last year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Vulnerabilities from Features"/>
          <p:cNvSpPr txBox="1"/>
          <p:nvPr>
            <p:ph type="title"/>
          </p:nvPr>
        </p:nvSpPr>
        <p:spPr>
          <a:prstGeom prst="rect">
            <a:avLst/>
          </a:prstGeom>
        </p:spPr>
        <p:txBody>
          <a:bodyPr/>
          <a:lstStyle>
            <a:lvl1pPr>
              <a:defRPr b="1"/>
            </a:lvl1pPr>
          </a:lstStyle>
          <a:p>
            <a:pPr/>
            <a:r>
              <a:t>Vulnerabilities from Features</a:t>
            </a:r>
          </a:p>
        </p:txBody>
      </p:sp>
      <p:sp>
        <p:nvSpPr>
          <p:cNvPr id="445" name="Intended functionality which can be misused to breach a system…"/>
          <p:cNvSpPr txBox="1"/>
          <p:nvPr>
            <p:ph type="body" idx="1"/>
          </p:nvPr>
        </p:nvSpPr>
        <p:spPr>
          <a:xfrm>
            <a:off x="874140" y="2463093"/>
            <a:ext cx="10096360" cy="3833956"/>
          </a:xfrm>
          <a:prstGeom prst="rect">
            <a:avLst/>
          </a:prstGeom>
        </p:spPr>
        <p:txBody>
          <a:bodyPr/>
          <a:lstStyle/>
          <a:p>
            <a:pPr marL="342899" indent="-342899">
              <a:defRPr sz="2100"/>
            </a:pPr>
            <a:r>
              <a:t>Intended functionality which can be misused to breach a system</a:t>
            </a:r>
          </a:p>
          <a:p>
            <a:pPr marL="342899" indent="-342899">
              <a:defRPr sz="2100"/>
            </a:pPr>
            <a:r>
              <a:t>MS Office Macros</a:t>
            </a:r>
          </a:p>
          <a:p>
            <a:pPr lvl="1" marL="800099" indent="-342899">
              <a:defRPr sz="2100"/>
            </a:pPr>
            <a:r>
              <a:t>Mellisa Worm</a:t>
            </a:r>
          </a:p>
          <a:p>
            <a:pPr lvl="1" marL="800099" indent="-342899">
              <a:defRPr sz="2100"/>
            </a:pPr>
            <a:r>
              <a:t>Dridex Banking Trojan</a:t>
            </a:r>
          </a:p>
          <a:p>
            <a:pPr marL="342899" indent="-342899">
              <a:defRPr sz="2100"/>
            </a:pPr>
            <a:r>
              <a:t>JavaScript</a:t>
            </a:r>
          </a:p>
          <a:p>
            <a:pPr lvl="1" marL="800099" indent="-342899">
              <a:defRPr sz="2100"/>
            </a:pPr>
            <a:r>
              <a:t>Diverting the users browser</a:t>
            </a:r>
          </a:p>
          <a:p>
            <a:pPr lvl="1" marL="800099" indent="-342899">
              <a:defRPr sz="2100"/>
            </a:pPr>
            <a:r>
              <a:t>Silently downloading malicious code</a:t>
            </a:r>
          </a:p>
          <a:p>
            <a:pPr lvl="1" marL="800099" indent="-342899">
              <a:defRPr sz="2100"/>
            </a:pPr>
            <a:r>
              <a:t>Hiding malicious code from basic web filtering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Vulnerabilities from User Error"/>
          <p:cNvSpPr txBox="1"/>
          <p:nvPr>
            <p:ph type="title"/>
          </p:nvPr>
        </p:nvSpPr>
        <p:spPr>
          <a:prstGeom prst="rect">
            <a:avLst/>
          </a:prstGeom>
        </p:spPr>
        <p:txBody>
          <a:bodyPr/>
          <a:lstStyle>
            <a:lvl1pPr>
              <a:defRPr b="1"/>
            </a:lvl1pPr>
          </a:lstStyle>
          <a:p>
            <a:pPr/>
            <a:r>
              <a:t>Vulnerabilities from User Error</a:t>
            </a:r>
          </a:p>
        </p:txBody>
      </p:sp>
      <p:sp>
        <p:nvSpPr>
          <p:cNvPr id="448" name="A system administrator who…"/>
          <p:cNvSpPr txBox="1"/>
          <p:nvPr>
            <p:ph type="body" sz="half" idx="1"/>
          </p:nvPr>
        </p:nvSpPr>
        <p:spPr>
          <a:xfrm>
            <a:off x="1001140" y="2501196"/>
            <a:ext cx="4605225" cy="3922853"/>
          </a:xfrm>
          <a:prstGeom prst="rect">
            <a:avLst/>
          </a:prstGeom>
        </p:spPr>
        <p:txBody>
          <a:bodyPr/>
          <a:lstStyle/>
          <a:p>
            <a:pPr marL="342899" indent="-342899">
              <a:defRPr sz="2100"/>
            </a:pPr>
            <a:r>
              <a:t>A system administrator who</a:t>
            </a:r>
          </a:p>
          <a:p>
            <a:pPr lvl="1" marL="800100" indent="-342900"/>
            <a:r>
              <a:t>Enables a vulnerable feature</a:t>
            </a:r>
          </a:p>
          <a:p>
            <a:pPr lvl="1" marL="800100" indent="-342900"/>
            <a:r>
              <a:t>Fails to fix a known flaw</a:t>
            </a:r>
          </a:p>
          <a:p>
            <a:pPr lvl="1" marL="800100" indent="-342900"/>
            <a:r>
              <a:t>Leaves default passwords unchanged</a:t>
            </a:r>
          </a:p>
        </p:txBody>
      </p:sp>
      <p:sp>
        <p:nvSpPr>
          <p:cNvPr id="449" name="More generally, users can be a significant source of vulnerabilities…"/>
          <p:cNvSpPr txBox="1"/>
          <p:nvPr/>
        </p:nvSpPr>
        <p:spPr>
          <a:xfrm>
            <a:off x="6393399" y="2501196"/>
            <a:ext cx="4605226" cy="39228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9183" indent="-329183" defTabSz="438911">
              <a:spcBef>
                <a:spcPts val="900"/>
              </a:spcBef>
              <a:buClr>
                <a:schemeClr val="accent1"/>
              </a:buClr>
              <a:buSzPct val="80000"/>
              <a:buChar char=""/>
              <a:defRPr sz="2016">
                <a:solidFill>
                  <a:srgbClr val="404040"/>
                </a:solidFill>
              </a:defRPr>
            </a:pPr>
            <a:r>
              <a:t>More generally, users can be a significant source of vulnerabilities</a:t>
            </a:r>
          </a:p>
          <a:p>
            <a:pPr lvl="1" marL="768095" indent="-329184" defTabSz="438911">
              <a:spcBef>
                <a:spcPts val="900"/>
              </a:spcBef>
              <a:buClr>
                <a:schemeClr val="accent1"/>
              </a:buClr>
              <a:buSzPct val="80000"/>
              <a:buChar char=""/>
              <a:defRPr sz="1727">
                <a:solidFill>
                  <a:srgbClr val="404040"/>
                </a:solidFill>
              </a:defRPr>
            </a:pPr>
            <a:r>
              <a:t>Commonly or easily guessed passwords</a:t>
            </a:r>
          </a:p>
          <a:p>
            <a:pPr lvl="1" marL="768095" indent="-329184" defTabSz="438911">
              <a:spcBef>
                <a:spcPts val="900"/>
              </a:spcBef>
              <a:buClr>
                <a:schemeClr val="accent1"/>
              </a:buClr>
              <a:buSzPct val="80000"/>
              <a:buChar char=""/>
              <a:defRPr sz="1727">
                <a:solidFill>
                  <a:srgbClr val="404040"/>
                </a:solidFill>
              </a:defRPr>
            </a:pPr>
            <a:r>
              <a:t>Leave laptop or mobile unattended</a:t>
            </a:r>
          </a:p>
          <a:p>
            <a:pPr lvl="1" marL="768095" indent="-329184" defTabSz="438911">
              <a:spcBef>
                <a:spcPts val="900"/>
              </a:spcBef>
              <a:buClr>
                <a:schemeClr val="accent1"/>
              </a:buClr>
              <a:buSzPct val="80000"/>
              <a:buChar char=""/>
              <a:defRPr sz="1727">
                <a:solidFill>
                  <a:srgbClr val="404040"/>
                </a:solidFill>
              </a:defRPr>
            </a:pPr>
            <a:r>
              <a:t>Fooled into disclosing password </a:t>
            </a:r>
          </a:p>
          <a:p>
            <a:pPr lvl="1" marL="768095" indent="-329184" defTabSz="438911">
              <a:spcBef>
                <a:spcPts val="900"/>
              </a:spcBef>
              <a:buClr>
                <a:schemeClr val="accent1"/>
              </a:buClr>
              <a:buSzPct val="80000"/>
              <a:buChar char=""/>
              <a:defRPr sz="1727">
                <a:solidFill>
                  <a:srgbClr val="404040"/>
                </a:solidFill>
              </a:defRPr>
            </a:pPr>
            <a:r>
              <a:t>Accidentally install malware</a:t>
            </a:r>
          </a:p>
          <a:p>
            <a:pPr lvl="1" marL="768095" indent="-329184" defTabSz="438911">
              <a:spcBef>
                <a:spcPts val="900"/>
              </a:spcBef>
              <a:buClr>
                <a:schemeClr val="accent1"/>
              </a:buClr>
              <a:buSzPct val="80000"/>
              <a:buChar char=""/>
              <a:defRPr sz="1727">
                <a:solidFill>
                  <a:srgbClr val="404040"/>
                </a:solidFill>
              </a:defRPr>
            </a:pPr>
            <a:r>
              <a:t>Divulge sensitive information</a:t>
            </a:r>
          </a:p>
          <a:p>
            <a:pPr lvl="1" marL="768095" indent="-329184" defTabSz="438911">
              <a:spcBef>
                <a:spcPts val="900"/>
              </a:spcBef>
              <a:buClr>
                <a:schemeClr val="accent1"/>
              </a:buClr>
              <a:buSzPct val="80000"/>
              <a:buChar char=""/>
              <a:defRPr sz="1727">
                <a:solidFill>
                  <a:srgbClr val="404040"/>
                </a:solidFill>
              </a:defRPr>
            </a:pPr>
            <a:r>
              <a:t>Clicking things they shouldn’t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Untargeted Vs Targeted Attacks"/>
          <p:cNvSpPr txBox="1"/>
          <p:nvPr>
            <p:ph type="title"/>
          </p:nvPr>
        </p:nvSpPr>
        <p:spPr>
          <a:prstGeom prst="rect">
            <a:avLst/>
          </a:prstGeom>
        </p:spPr>
        <p:txBody>
          <a:bodyPr/>
          <a:lstStyle>
            <a:lvl1pPr>
              <a:defRPr b="1"/>
            </a:lvl1pPr>
          </a:lstStyle>
          <a:p>
            <a:pPr/>
            <a:r>
              <a:t>Untargeted Vs Targeted Attacks</a:t>
            </a:r>
          </a:p>
        </p:txBody>
      </p:sp>
      <p:graphicFrame>
        <p:nvGraphicFramePr>
          <p:cNvPr id="452" name="Table"/>
          <p:cNvGraphicFramePr/>
          <p:nvPr/>
        </p:nvGraphicFramePr>
        <p:xfrm>
          <a:off x="533656" y="1965452"/>
          <a:ext cx="11137388" cy="469345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562344"/>
                <a:gridCol w="5562344"/>
              </a:tblGrid>
              <a:tr h="742778">
                <a:tc>
                  <a:txBody>
                    <a:bodyPr/>
                    <a:lstStyle/>
                    <a:p>
                      <a:pPr>
                        <a:defRPr b="0" sz="1800">
                          <a:solidFill>
                            <a:srgbClr val="000000"/>
                          </a:solidFill>
                        </a:defRPr>
                      </a:pPr>
                      <a:r>
                        <a:rPr b="1" sz="2700">
                          <a:solidFill>
                            <a:srgbClr val="FFFFFF"/>
                          </a:solidFill>
                        </a:rPr>
                        <a:t>Untargeted Atttacks</a:t>
                      </a:r>
                    </a:p>
                  </a:txBody>
                  <a:tcPr marL="0" marR="0" marT="0" marB="0" anchor="t" anchorCtr="0" horzOverflow="overflow">
                    <a:solidFill>
                      <a:schemeClr val="accent1">
                        <a:lumOff val="-7686"/>
                      </a:schemeClr>
                    </a:solidFill>
                  </a:tcPr>
                </a:tc>
                <a:tc>
                  <a:txBody>
                    <a:bodyPr/>
                    <a:lstStyle/>
                    <a:p>
                      <a:pPr>
                        <a:defRPr b="0" sz="1800">
                          <a:solidFill>
                            <a:srgbClr val="000000"/>
                          </a:solidFill>
                        </a:defRPr>
                      </a:pPr>
                      <a:r>
                        <a:rPr b="1" sz="2700">
                          <a:solidFill>
                            <a:srgbClr val="FFFFFF"/>
                          </a:solidFill>
                        </a:rPr>
                        <a:t>Targeted Attacks</a:t>
                      </a:r>
                    </a:p>
                  </a:txBody>
                  <a:tcPr marL="0" marR="0" marT="0" marB="0" anchor="t" anchorCtr="0" horzOverflow="overflow">
                    <a:solidFill>
                      <a:schemeClr val="accent1">
                        <a:lumOff val="-7686"/>
                      </a:schemeClr>
                    </a:solidFill>
                  </a:tcPr>
                </a:tc>
              </a:tr>
              <a:tr h="758571">
                <a:tc>
                  <a:txBody>
                    <a:bodyPr/>
                    <a:lstStyle/>
                    <a:p>
                      <a:pPr>
                        <a:defRPr sz="1800"/>
                      </a:pPr>
                      <a:r>
                        <a:t>Attacker indiscriminately target as many devices, services or users as possible.</a:t>
                      </a:r>
                    </a:p>
                  </a:txBody>
                  <a:tcPr marL="0" marR="0" marT="0" marB="0" anchor="t" anchorCtr="0" horzOverflow="overflow"/>
                </a:tc>
                <a:tc>
                  <a:txBody>
                    <a:bodyPr/>
                    <a:lstStyle/>
                    <a:p>
                      <a:pPr>
                        <a:defRPr sz="1800"/>
                      </a:pPr>
                      <a:r>
                        <a:t>Any user or organisation is singled out</a:t>
                      </a:r>
                    </a:p>
                  </a:txBody>
                  <a:tcPr marL="0" marR="0" marT="0" marB="0" anchor="t" anchorCtr="0" horzOverflow="overflow"/>
                </a:tc>
              </a:tr>
              <a:tr h="742080">
                <a:tc>
                  <a:txBody>
                    <a:bodyPr/>
                    <a:lstStyle/>
                    <a:p>
                      <a:pPr>
                        <a:defRPr sz="1800"/>
                      </a:pPr>
                      <a:r>
                        <a:t>Do not care about who the victim is</a:t>
                      </a:r>
                    </a:p>
                  </a:txBody>
                  <a:tcPr marL="0" marR="0" marT="0" marB="0" anchor="t" anchorCtr="0" horzOverflow="overflow"/>
                </a:tc>
                <a:tc>
                  <a:txBody>
                    <a:bodyPr/>
                    <a:lstStyle/>
                    <a:p>
                      <a:pPr>
                        <a:defRPr sz="1800"/>
                      </a:pPr>
                      <a:r>
                        <a:t>Attacker may have specific interest in your business, or has been paid to target you.</a:t>
                      </a:r>
                    </a:p>
                  </a:txBody>
                  <a:tcPr marL="0" marR="0" marT="0" marB="0" anchor="t" anchorCtr="0" horzOverflow="overflow"/>
                </a:tc>
              </a:tr>
              <a:tr h="742080">
                <a:tc>
                  <a:txBody>
                    <a:bodyPr/>
                    <a:lstStyle/>
                    <a:p>
                      <a:pPr>
                        <a:defRPr sz="1800"/>
                      </a:pPr>
                      <a:r>
                        <a:t>Will find a number of machines or services with vulnerabilities</a:t>
                      </a:r>
                    </a:p>
                  </a:txBody>
                  <a:tcPr marL="0" marR="0" marT="0" marB="0" anchor="t" anchorCtr="0" horzOverflow="overflow"/>
                </a:tc>
                <a:tc>
                  <a:txBody>
                    <a:bodyPr/>
                    <a:lstStyle/>
                    <a:p>
                      <a:pPr>
                        <a:defRPr sz="1800"/>
                      </a:pPr>
                      <a:r>
                        <a:t>Ground work would take months</a:t>
                      </a:r>
                    </a:p>
                  </a:txBody>
                  <a:tcPr marL="0" marR="0" marT="0" marB="0" anchor="t" anchorCtr="0" horzOverflow="overflow"/>
                </a:tc>
              </a:tr>
              <a:tr h="379285">
                <a:tc>
                  <a:txBody>
                    <a:bodyPr/>
                    <a:lstStyle/>
                    <a:p>
                      <a:pPr>
                        <a:defRPr sz="1800"/>
                      </a:pPr>
                      <a:r>
                        <a:t>Less Damage</a:t>
                      </a:r>
                    </a:p>
                  </a:txBody>
                  <a:tcPr marL="0" marR="0" marT="0" marB="0" anchor="t" anchorCtr="0" horzOverflow="overflow"/>
                </a:tc>
                <a:tc>
                  <a:txBody>
                    <a:bodyPr/>
                    <a:lstStyle/>
                    <a:p>
                      <a:pPr>
                        <a:defRPr sz="1800"/>
                      </a:pPr>
                      <a:r>
                        <a:t>Often more damage</a:t>
                      </a:r>
                    </a:p>
                  </a:txBody>
                  <a:tcPr marL="0" marR="0" marT="0" marB="0" anchor="t" anchorCtr="0" horzOverflow="overflow"/>
                </a:tc>
              </a:tr>
              <a:tr h="1315955">
                <a:tc>
                  <a:txBody>
                    <a:bodyPr/>
                    <a:lstStyle/>
                    <a:p>
                      <a:pPr>
                        <a:defRPr sz="1800"/>
                      </a:pPr>
                      <a:r>
                        <a:rPr b="1"/>
                        <a:t>Example</a:t>
                      </a:r>
                      <a:r>
                        <a:t>: Phishing, Watering hole, Ransomware, Scanning</a:t>
                      </a:r>
                    </a:p>
                  </a:txBody>
                  <a:tcPr marL="0" marR="0" marT="0" marB="0" anchor="t" anchorCtr="0" horzOverflow="overflow"/>
                </a:tc>
                <a:tc>
                  <a:txBody>
                    <a:bodyPr/>
                    <a:lstStyle/>
                    <a:p>
                      <a:pPr>
                        <a:defRPr sz="1800"/>
                      </a:pPr>
                      <a:r>
                        <a:rPr b="1"/>
                        <a:t>Example</a:t>
                      </a:r>
                      <a:r>
                        <a:t>: Spear Phishing, Deploying a botnet to deliver a DDOS attack, Supply - Chain Attack</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How Cyber Attacks work ?"/>
          <p:cNvSpPr txBox="1"/>
          <p:nvPr>
            <p:ph type="title"/>
          </p:nvPr>
        </p:nvSpPr>
        <p:spPr>
          <a:prstGeom prst="rect">
            <a:avLst/>
          </a:prstGeom>
        </p:spPr>
        <p:txBody>
          <a:bodyPr/>
          <a:lstStyle/>
          <a:p>
            <a:pPr/>
            <a:r>
              <a:t>How Cyber Attacks work ?</a:t>
            </a:r>
          </a:p>
        </p:txBody>
      </p:sp>
      <p:grpSp>
        <p:nvGrpSpPr>
          <p:cNvPr id="463" name="Group"/>
          <p:cNvGrpSpPr/>
          <p:nvPr/>
        </p:nvGrpSpPr>
        <p:grpSpPr>
          <a:xfrm>
            <a:off x="1237092" y="2957076"/>
            <a:ext cx="9909353" cy="1701368"/>
            <a:chOff x="0" y="0"/>
            <a:chExt cx="9909351" cy="1701367"/>
          </a:xfrm>
        </p:grpSpPr>
        <p:sp>
          <p:nvSpPr>
            <p:cNvPr id="455" name="Arrow"/>
            <p:cNvSpPr/>
            <p:nvPr/>
          </p:nvSpPr>
          <p:spPr>
            <a:xfrm>
              <a:off x="0" y="0"/>
              <a:ext cx="2141876" cy="1701368"/>
            </a:xfrm>
            <a:prstGeom prst="rightArrow">
              <a:avLst>
                <a:gd name="adj1" fmla="val 32000"/>
                <a:gd name="adj2" fmla="val 47773"/>
              </a:avLst>
            </a:prstGeom>
            <a:solidFill>
              <a:srgbClr val="DDDDDD"/>
            </a:solidFill>
            <a:ln w="9525" cap="rnd">
              <a:solidFill>
                <a:srgbClr val="A9A9A9"/>
              </a:solidFill>
              <a:prstDash val="solid"/>
              <a:round/>
            </a:ln>
            <a:effectLst/>
          </p:spPr>
          <p:txBody>
            <a:bodyPr wrap="square" lIns="45719" tIns="45719" rIns="45719" bIns="45719" numCol="1" anchor="ctr">
              <a:noAutofit/>
            </a:bodyPr>
            <a:lstStyle/>
            <a:p>
              <a:pPr/>
            </a:p>
          </p:txBody>
        </p:sp>
        <p:sp>
          <p:nvSpPr>
            <p:cNvPr id="456" name="Arrow"/>
            <p:cNvSpPr/>
            <p:nvPr/>
          </p:nvSpPr>
          <p:spPr>
            <a:xfrm>
              <a:off x="2525617" y="0"/>
              <a:ext cx="2141877" cy="1701368"/>
            </a:xfrm>
            <a:prstGeom prst="rightArrow">
              <a:avLst>
                <a:gd name="adj1" fmla="val 32000"/>
                <a:gd name="adj2" fmla="val 47773"/>
              </a:avLst>
            </a:prstGeom>
            <a:solidFill>
              <a:schemeClr val="accent4">
                <a:lumOff val="21470"/>
              </a:schemeClr>
            </a:solidFill>
            <a:ln w="9525" cap="rnd">
              <a:solidFill>
                <a:schemeClr val="accent4"/>
              </a:solidFill>
              <a:prstDash val="solid"/>
              <a:round/>
            </a:ln>
            <a:effectLst/>
          </p:spPr>
          <p:txBody>
            <a:bodyPr wrap="square" lIns="45719" tIns="45719" rIns="45719" bIns="45719" numCol="1" anchor="ctr">
              <a:noAutofit/>
            </a:bodyPr>
            <a:lstStyle/>
            <a:p>
              <a:pPr/>
            </a:p>
          </p:txBody>
        </p:sp>
        <p:sp>
          <p:nvSpPr>
            <p:cNvPr id="457" name="Arrow"/>
            <p:cNvSpPr/>
            <p:nvPr/>
          </p:nvSpPr>
          <p:spPr>
            <a:xfrm>
              <a:off x="5146546" y="0"/>
              <a:ext cx="2141877" cy="1701368"/>
            </a:xfrm>
            <a:prstGeom prst="rightArrow">
              <a:avLst>
                <a:gd name="adj1" fmla="val 32000"/>
                <a:gd name="adj2" fmla="val 47773"/>
              </a:avLst>
            </a:prstGeom>
            <a:solidFill>
              <a:schemeClr val="accent3">
                <a:lumOff val="10882"/>
              </a:schemeClr>
            </a:solidFill>
            <a:ln w="9525" cap="rnd">
              <a:solidFill>
                <a:schemeClr val="accent4"/>
              </a:solidFill>
              <a:prstDash val="solid"/>
              <a:round/>
            </a:ln>
            <a:effectLst/>
          </p:spPr>
          <p:txBody>
            <a:bodyPr wrap="square" lIns="45719" tIns="45719" rIns="45719" bIns="45719" numCol="1" anchor="ctr">
              <a:noAutofit/>
            </a:bodyPr>
            <a:lstStyle/>
            <a:p>
              <a:pPr/>
            </a:p>
          </p:txBody>
        </p:sp>
        <p:sp>
          <p:nvSpPr>
            <p:cNvPr id="458" name="Arrow"/>
            <p:cNvSpPr/>
            <p:nvPr/>
          </p:nvSpPr>
          <p:spPr>
            <a:xfrm>
              <a:off x="7767476" y="0"/>
              <a:ext cx="2141876" cy="1701368"/>
            </a:xfrm>
            <a:prstGeom prst="rightArrow">
              <a:avLst>
                <a:gd name="adj1" fmla="val 32000"/>
                <a:gd name="adj2" fmla="val 47773"/>
              </a:avLst>
            </a:prstGeom>
            <a:gradFill flip="none" rotWithShape="1">
              <a:gsLst>
                <a:gs pos="0">
                  <a:schemeClr val="accent4">
                    <a:hueOff val="-445389"/>
                    <a:satOff val="-6544"/>
                    <a:lumOff val="36962"/>
                  </a:schemeClr>
                </a:gs>
                <a:gs pos="100000">
                  <a:schemeClr val="accent4">
                    <a:hueOff val="-189588"/>
                    <a:satOff val="-2346"/>
                    <a:lumOff val="14205"/>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p>
          </p:txBody>
        </p:sp>
        <p:sp>
          <p:nvSpPr>
            <p:cNvPr id="459" name="Survey"/>
            <p:cNvSpPr txBox="1"/>
            <p:nvPr/>
          </p:nvSpPr>
          <p:spPr>
            <a:xfrm>
              <a:off x="244397" y="576363"/>
              <a:ext cx="1167456"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000"/>
                </a:spcBef>
                <a:defRPr b="1" sz="2600">
                  <a:solidFill>
                    <a:srgbClr val="5E5E5E"/>
                  </a:solidFill>
                </a:defRPr>
              </a:lvl1pPr>
            </a:lstStyle>
            <a:p>
              <a:pPr/>
              <a:r>
                <a:t>Survey</a:t>
              </a:r>
            </a:p>
          </p:txBody>
        </p:sp>
        <p:sp>
          <p:nvSpPr>
            <p:cNvPr id="460" name="Delivery"/>
            <p:cNvSpPr txBox="1"/>
            <p:nvPr/>
          </p:nvSpPr>
          <p:spPr>
            <a:xfrm>
              <a:off x="2690709" y="576363"/>
              <a:ext cx="1398499"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000"/>
                </a:spcBef>
                <a:defRPr b="1" sz="2600">
                  <a:solidFill>
                    <a:srgbClr val="5E5E5E"/>
                  </a:solidFill>
                </a:defRPr>
              </a:lvl1pPr>
            </a:lstStyle>
            <a:p>
              <a:pPr/>
              <a:r>
                <a:t>Delivery</a:t>
              </a:r>
            </a:p>
          </p:txBody>
        </p:sp>
        <p:sp>
          <p:nvSpPr>
            <p:cNvPr id="461" name="Breach"/>
            <p:cNvSpPr txBox="1"/>
            <p:nvPr/>
          </p:nvSpPr>
          <p:spPr>
            <a:xfrm>
              <a:off x="5332441" y="576363"/>
              <a:ext cx="1240171"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000"/>
                </a:spcBef>
                <a:defRPr b="1" sz="2600">
                  <a:solidFill>
                    <a:srgbClr val="5E5E5E"/>
                  </a:solidFill>
                </a:defRPr>
              </a:lvl1pPr>
            </a:lstStyle>
            <a:p>
              <a:pPr/>
              <a:r>
                <a:t>Breach</a:t>
              </a:r>
            </a:p>
          </p:txBody>
        </p:sp>
        <p:sp>
          <p:nvSpPr>
            <p:cNvPr id="462" name="Affect"/>
            <p:cNvSpPr txBox="1"/>
            <p:nvPr/>
          </p:nvSpPr>
          <p:spPr>
            <a:xfrm>
              <a:off x="7974173" y="576363"/>
              <a:ext cx="1054917"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spcBef>
                  <a:spcPts val="1000"/>
                </a:spcBef>
                <a:defRPr b="1" sz="2600">
                  <a:solidFill>
                    <a:srgbClr val="5E5E5E"/>
                  </a:solidFill>
                </a:defRPr>
              </a:lvl1pPr>
            </a:lstStyle>
            <a:p>
              <a:pPr/>
              <a:r>
                <a:t>Affect</a:t>
              </a:r>
            </a:p>
          </p:txBody>
        </p:sp>
      </p:grpSp>
      <p:sp>
        <p:nvSpPr>
          <p:cNvPr id="464" name="Whether targeted or untargeted, all cyber attacks have common stages and patterns…"/>
          <p:cNvSpPr txBox="1"/>
          <p:nvPr/>
        </p:nvSpPr>
        <p:spPr>
          <a:xfrm>
            <a:off x="324928" y="5194967"/>
            <a:ext cx="11591663" cy="1336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42899" indent="-342899">
              <a:spcBef>
                <a:spcPts val="1000"/>
              </a:spcBef>
              <a:buClr>
                <a:schemeClr val="accent1"/>
              </a:buClr>
              <a:buSzPct val="80000"/>
              <a:buChar char=""/>
              <a:defRPr sz="2100">
                <a:solidFill>
                  <a:srgbClr val="404040"/>
                </a:solidFill>
              </a:defRPr>
            </a:pPr>
            <a:r>
              <a:t>Whether targeted or untargeted, all cyber attacks have common stages and patterns</a:t>
            </a:r>
          </a:p>
          <a:p>
            <a:pPr marL="342899" indent="-342899">
              <a:spcBef>
                <a:spcPts val="1000"/>
              </a:spcBef>
              <a:buClr>
                <a:schemeClr val="accent1"/>
              </a:buClr>
              <a:buSzPct val="80000"/>
              <a:buChar char=""/>
              <a:defRPr sz="2100">
                <a:solidFill>
                  <a:srgbClr val="404040"/>
                </a:solidFill>
              </a:defRPr>
            </a:pPr>
            <a:r>
              <a:t>Understanding these stages will help you better defend yourselves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Investigating and analysing available information about the target to identify potential vulnerabilities…"/>
          <p:cNvSpPr txBox="1"/>
          <p:nvPr>
            <p:ph type="body" idx="1"/>
          </p:nvPr>
        </p:nvSpPr>
        <p:spPr>
          <a:xfrm>
            <a:off x="874140" y="2463093"/>
            <a:ext cx="10096360" cy="3833956"/>
          </a:xfrm>
          <a:prstGeom prst="rect">
            <a:avLst/>
          </a:prstGeom>
        </p:spPr>
        <p:txBody>
          <a:bodyPr/>
          <a:lstStyle/>
          <a:p>
            <a:pPr marL="257174" indent="-257174" defTabSz="342900">
              <a:spcBef>
                <a:spcPts val="700"/>
              </a:spcBef>
              <a:defRPr sz="1575"/>
            </a:pPr>
            <a:r>
              <a:t>Investigating and analysing available information about the target to identify potential vulnerabilities</a:t>
            </a:r>
          </a:p>
          <a:p>
            <a:pPr marL="257174" indent="-257174" defTabSz="342900">
              <a:spcBef>
                <a:spcPts val="700"/>
              </a:spcBef>
              <a:defRPr sz="1575"/>
            </a:pPr>
            <a:r>
              <a:rPr b="1"/>
              <a:t>Open source information:</a:t>
            </a:r>
            <a:r>
              <a:t> LinkedIn, Facebook, DNS, Social media</a:t>
            </a:r>
          </a:p>
          <a:p>
            <a:pPr marL="257174" indent="-257174" defTabSz="342900">
              <a:spcBef>
                <a:spcPts val="700"/>
              </a:spcBef>
              <a:defRPr sz="1575"/>
            </a:pPr>
            <a:r>
              <a:t>Commodity toolkits and techniques</a:t>
            </a:r>
          </a:p>
          <a:p>
            <a:pPr marL="257174" indent="-257174" defTabSz="342900">
              <a:spcBef>
                <a:spcPts val="700"/>
              </a:spcBef>
              <a:defRPr sz="1575"/>
            </a:pPr>
            <a:r>
              <a:t>Standard Network Scanning tools</a:t>
            </a:r>
          </a:p>
          <a:p>
            <a:pPr marL="257174" indent="-257174" defTabSz="342900">
              <a:spcBef>
                <a:spcPts val="700"/>
              </a:spcBef>
              <a:defRPr sz="1575"/>
            </a:pPr>
            <a:r>
              <a:rPr b="1"/>
              <a:t>Technical Focus:</a:t>
            </a:r>
            <a:r>
              <a:t> The attacker will point network scanning tools at the targeted network  to try and identify </a:t>
            </a:r>
          </a:p>
          <a:p>
            <a:pPr lvl="1" marL="600074" indent="-257174" defTabSz="342900">
              <a:spcBef>
                <a:spcPts val="700"/>
              </a:spcBef>
              <a:defRPr sz="1575"/>
            </a:pPr>
            <a:r>
              <a:t>open ports </a:t>
            </a:r>
          </a:p>
          <a:p>
            <a:pPr lvl="1" marL="600074" indent="-257174" defTabSz="342900">
              <a:spcBef>
                <a:spcPts val="700"/>
              </a:spcBef>
              <a:defRPr sz="1575"/>
            </a:pPr>
            <a:r>
              <a:t>open services </a:t>
            </a:r>
          </a:p>
          <a:p>
            <a:pPr lvl="1" marL="600074" indent="-257174" defTabSz="342900">
              <a:spcBef>
                <a:spcPts val="700"/>
              </a:spcBef>
              <a:defRPr sz="1575"/>
            </a:pPr>
            <a:r>
              <a:t>default settings</a:t>
            </a:r>
          </a:p>
          <a:p>
            <a:pPr lvl="1" marL="600074" indent="-257174" defTabSz="342900">
              <a:spcBef>
                <a:spcPts val="700"/>
              </a:spcBef>
              <a:defRPr sz="1575"/>
            </a:pPr>
            <a:r>
              <a:t>vulnerable applications and operating system </a:t>
            </a:r>
          </a:p>
          <a:p>
            <a:pPr lvl="1" marL="600074" indent="-257174" defTabSz="342900">
              <a:spcBef>
                <a:spcPts val="700"/>
              </a:spcBef>
              <a:defRPr sz="1575"/>
            </a:pPr>
            <a:r>
              <a:t>the makes and models of the network equipments</a:t>
            </a:r>
          </a:p>
        </p:txBody>
      </p:sp>
      <p:sp>
        <p:nvSpPr>
          <p:cNvPr id="467" name="Survey"/>
          <p:cNvSpPr txBox="1"/>
          <p:nvPr/>
        </p:nvSpPr>
        <p:spPr>
          <a:xfrm>
            <a:off x="1037758" y="821536"/>
            <a:ext cx="1576423"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Survey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urvey via Social Media"/>
          <p:cNvSpPr txBox="1"/>
          <p:nvPr/>
        </p:nvSpPr>
        <p:spPr>
          <a:xfrm>
            <a:off x="1037758" y="821536"/>
            <a:ext cx="5332473"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EBEBEB"/>
                </a:solidFill>
              </a:defRPr>
            </a:lvl1pPr>
          </a:lstStyle>
          <a:p>
            <a:pPr/>
            <a:r>
              <a:t>Survey via Social Media</a:t>
            </a:r>
          </a:p>
        </p:txBody>
      </p:sp>
      <p:pic>
        <p:nvPicPr>
          <p:cNvPr id="470" name="Screenshot 2020-07-20 at 9.58.07 AM.png" descr="Screenshot 2020-07-20 at 9.58.07 AM.png"/>
          <p:cNvPicPr>
            <a:picLocks noChangeAspect="1"/>
          </p:cNvPicPr>
          <p:nvPr/>
        </p:nvPicPr>
        <p:blipFill>
          <a:blip r:embed="rId2">
            <a:extLst/>
          </a:blip>
          <a:stretch>
            <a:fillRect/>
          </a:stretch>
        </p:blipFill>
        <p:spPr>
          <a:xfrm>
            <a:off x="267808" y="2371182"/>
            <a:ext cx="11656384" cy="420977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Title 1"/>
          <p:cNvSpPr txBox="1"/>
          <p:nvPr>
            <p:ph type="title"/>
          </p:nvPr>
        </p:nvSpPr>
        <p:spPr>
          <a:xfrm>
            <a:off x="1154953" y="973667"/>
            <a:ext cx="8761415" cy="706966"/>
          </a:xfrm>
          <a:prstGeom prst="rect">
            <a:avLst/>
          </a:prstGeom>
        </p:spPr>
        <p:txBody>
          <a:bodyPr/>
          <a:lstStyle>
            <a:lvl1pPr>
              <a:defRPr b="1"/>
            </a:lvl1pPr>
          </a:lstStyle>
          <a:p>
            <a:pPr/>
            <a:r>
              <a:t>Contents</a:t>
            </a:r>
          </a:p>
        </p:txBody>
      </p:sp>
      <p:sp>
        <p:nvSpPr>
          <p:cNvPr id="393" name="Content Placeholder 2"/>
          <p:cNvSpPr txBox="1"/>
          <p:nvPr>
            <p:ph type="body" sz="half" idx="1"/>
          </p:nvPr>
        </p:nvSpPr>
        <p:spPr>
          <a:xfrm>
            <a:off x="1283660" y="2872613"/>
            <a:ext cx="8825660" cy="3416301"/>
          </a:xfrm>
          <a:prstGeom prst="rect">
            <a:avLst/>
          </a:prstGeom>
        </p:spPr>
        <p:txBody>
          <a:bodyPr/>
          <a:lstStyle/>
          <a:p>
            <a:pPr>
              <a:defRPr sz="3500"/>
            </a:pPr>
            <a:r>
              <a:t>Introduction to Cyber Attacks</a:t>
            </a:r>
          </a:p>
          <a:p>
            <a:pPr>
              <a:defRPr sz="3500"/>
            </a:pPr>
            <a:r>
              <a:t>How Cyber Attacks work?</a:t>
            </a:r>
          </a:p>
          <a:p>
            <a:pPr>
              <a:defRPr sz="3500"/>
            </a:pPr>
            <a:r>
              <a:t>Cyber Attack Types</a:t>
            </a:r>
          </a:p>
          <a:p>
            <a:pPr>
              <a:defRPr sz="3500"/>
            </a:pPr>
            <a:r>
              <a:t>Mitigation Techniques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urvey via iPhone connected to WIFI"/>
          <p:cNvSpPr txBox="1"/>
          <p:nvPr/>
        </p:nvSpPr>
        <p:spPr>
          <a:xfrm>
            <a:off x="1037758" y="821536"/>
            <a:ext cx="8181936"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EBEBEB"/>
                </a:solidFill>
              </a:defRPr>
            </a:lvl1pPr>
          </a:lstStyle>
          <a:p>
            <a:pPr/>
            <a:r>
              <a:t>Survey via iPhone connected to WIFI</a:t>
            </a:r>
          </a:p>
        </p:txBody>
      </p:sp>
      <p:pic>
        <p:nvPicPr>
          <p:cNvPr id="473" name="Screenshot 2020-07-20 at 9.57.26 AM.png" descr="Screenshot 2020-07-20 at 9.57.26 AM.png"/>
          <p:cNvPicPr>
            <a:picLocks noChangeAspect="1"/>
          </p:cNvPicPr>
          <p:nvPr/>
        </p:nvPicPr>
        <p:blipFill>
          <a:blip r:embed="rId2">
            <a:extLst/>
          </a:blip>
          <a:stretch>
            <a:fillRect/>
          </a:stretch>
        </p:blipFill>
        <p:spPr>
          <a:xfrm>
            <a:off x="854142" y="1698107"/>
            <a:ext cx="10257453" cy="507216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Getting to the point where a system vulnerability can be exploited…"/>
          <p:cNvSpPr txBox="1"/>
          <p:nvPr>
            <p:ph type="body" idx="1"/>
          </p:nvPr>
        </p:nvSpPr>
        <p:spPr>
          <a:xfrm>
            <a:off x="839038" y="2474793"/>
            <a:ext cx="10096361" cy="3833957"/>
          </a:xfrm>
          <a:prstGeom prst="rect">
            <a:avLst/>
          </a:prstGeom>
        </p:spPr>
        <p:txBody>
          <a:bodyPr/>
          <a:lstStyle/>
          <a:p>
            <a:pPr marL="342899" indent="-342899">
              <a:defRPr sz="2200"/>
            </a:pPr>
            <a:r>
              <a:t>Getting to the point where a system vulnerability can be exploited</a:t>
            </a:r>
          </a:p>
          <a:p>
            <a:pPr marL="342899" indent="-342899">
              <a:defRPr sz="2200"/>
            </a:pPr>
            <a:r>
              <a:t>Attempting to access an organisation’s online services </a:t>
            </a:r>
          </a:p>
          <a:p>
            <a:pPr marL="342899" indent="-342899">
              <a:defRPr sz="2200"/>
            </a:pPr>
            <a:r>
              <a:t>Sending an email containing a link to a malicious website or an attachment with malicious code </a:t>
            </a:r>
          </a:p>
          <a:p>
            <a:pPr marL="342899" indent="-342899">
              <a:defRPr sz="2200"/>
            </a:pPr>
            <a:r>
              <a:t> Giving away an infected USB stick </a:t>
            </a:r>
          </a:p>
          <a:p>
            <a:pPr marL="342899" indent="-342899">
              <a:defRPr sz="2200"/>
            </a:pPr>
            <a:r>
              <a:t> Creating a false website for the user to visit</a:t>
            </a:r>
          </a:p>
        </p:txBody>
      </p:sp>
      <p:sp>
        <p:nvSpPr>
          <p:cNvPr id="476" name="Delivery"/>
          <p:cNvSpPr txBox="1"/>
          <p:nvPr/>
        </p:nvSpPr>
        <p:spPr>
          <a:xfrm>
            <a:off x="1037758" y="821536"/>
            <a:ext cx="189632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Delivery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Which site is real ?"/>
          <p:cNvSpPr txBox="1"/>
          <p:nvPr/>
        </p:nvSpPr>
        <p:spPr>
          <a:xfrm>
            <a:off x="1037758" y="821536"/>
            <a:ext cx="4091246"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EBEBEB"/>
                </a:solidFill>
              </a:defRPr>
            </a:lvl1pPr>
          </a:lstStyle>
          <a:p>
            <a:pPr/>
            <a:r>
              <a:t>Which site is real ?</a:t>
            </a:r>
          </a:p>
        </p:txBody>
      </p:sp>
      <p:pic>
        <p:nvPicPr>
          <p:cNvPr id="479" name="Screenshot 2020-07-20 at 10.13.19 AM.png" descr="Screenshot 2020-07-20 at 10.13.19 AM.png"/>
          <p:cNvPicPr>
            <a:picLocks noChangeAspect="1"/>
          </p:cNvPicPr>
          <p:nvPr/>
        </p:nvPicPr>
        <p:blipFill>
          <a:blip r:embed="rId2">
            <a:extLst/>
          </a:blip>
          <a:stretch>
            <a:fillRect/>
          </a:stretch>
        </p:blipFill>
        <p:spPr>
          <a:xfrm>
            <a:off x="-10298" y="1715437"/>
            <a:ext cx="12212596" cy="5003835"/>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Exploiting the vulnerability/vulnerabilities to gain some form of unauthorised access.…"/>
          <p:cNvSpPr txBox="1"/>
          <p:nvPr>
            <p:ph type="body" idx="1"/>
          </p:nvPr>
        </p:nvSpPr>
        <p:spPr>
          <a:xfrm>
            <a:off x="874140" y="2463093"/>
            <a:ext cx="10096360" cy="3833956"/>
          </a:xfrm>
          <a:prstGeom prst="rect">
            <a:avLst/>
          </a:prstGeom>
        </p:spPr>
        <p:txBody>
          <a:bodyPr/>
          <a:lstStyle/>
          <a:p>
            <a:pPr marL="342899" indent="-342899">
              <a:defRPr sz="2200"/>
            </a:pPr>
            <a:r>
              <a:t>Exploiting the vulnerability/vulnerabilities to gain some form of unauthorised access.</a:t>
            </a:r>
          </a:p>
          <a:p>
            <a:pPr marL="342899" indent="-342899">
              <a:defRPr sz="2200"/>
            </a:pPr>
            <a:r>
              <a:t>Make changes that affect the system’s operation </a:t>
            </a:r>
          </a:p>
          <a:p>
            <a:pPr marL="342899" indent="-342899">
              <a:defRPr sz="2200"/>
            </a:pPr>
            <a:r>
              <a:t>Gain access to online accounts  </a:t>
            </a:r>
          </a:p>
          <a:p>
            <a:pPr marL="342899" indent="-342899">
              <a:defRPr sz="2200"/>
            </a:pPr>
            <a:r>
              <a:t>Achieve full control of a user’s computer, tablet or smart phone </a:t>
            </a:r>
          </a:p>
          <a:p>
            <a:pPr marL="342899" indent="-342899">
              <a:defRPr sz="2200"/>
            </a:pPr>
            <a:r>
              <a:t>Technical Focus: DDOS attacks, Unique Malware design, Unfixed flaw, misused feature or user error</a:t>
            </a:r>
          </a:p>
        </p:txBody>
      </p:sp>
      <p:sp>
        <p:nvSpPr>
          <p:cNvPr id="482" name="Breach"/>
          <p:cNvSpPr txBox="1"/>
          <p:nvPr/>
        </p:nvSpPr>
        <p:spPr>
          <a:xfrm>
            <a:off x="1037758" y="821536"/>
            <a:ext cx="1686482"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EBEBEB"/>
                </a:solidFill>
              </a:defRPr>
            </a:lvl1pPr>
          </a:lstStyle>
          <a:p>
            <a:pPr/>
            <a:r>
              <a:t>Breach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Carrying out activities within a system that achieve the attackers goal…"/>
          <p:cNvSpPr txBox="1"/>
          <p:nvPr>
            <p:ph type="body" idx="1"/>
          </p:nvPr>
        </p:nvSpPr>
        <p:spPr>
          <a:xfrm>
            <a:off x="874140" y="2463093"/>
            <a:ext cx="10096360" cy="3833956"/>
          </a:xfrm>
          <a:prstGeom prst="rect">
            <a:avLst/>
          </a:prstGeom>
        </p:spPr>
        <p:txBody>
          <a:bodyPr/>
          <a:lstStyle/>
          <a:p>
            <a:pPr marL="342899" indent="-342899">
              <a:defRPr sz="2200"/>
            </a:pPr>
            <a:r>
              <a:t>Carrying out activities within a system that achieve the attackers goal </a:t>
            </a:r>
          </a:p>
          <a:p>
            <a:pPr marL="342899" indent="-342899">
              <a:defRPr sz="2200"/>
            </a:pPr>
            <a:r>
              <a:t>Retrieve information they would otherwise not have access to </a:t>
            </a:r>
            <a:r>
              <a:rPr sz="1600"/>
              <a:t>(IP/Sensitive information) </a:t>
            </a:r>
            <a:endParaRPr sz="1600"/>
          </a:p>
          <a:p>
            <a:pPr marL="342899" indent="-342899">
              <a:defRPr sz="2200"/>
            </a:pPr>
            <a:r>
              <a:t>Make changes for their own benefit </a:t>
            </a:r>
            <a:r>
              <a:rPr sz="1600"/>
              <a:t>(creating payments to their bank account)</a:t>
            </a:r>
            <a:endParaRPr sz="1600"/>
          </a:p>
          <a:p>
            <a:pPr marL="342899" indent="-342899">
              <a:defRPr sz="2200"/>
            </a:pPr>
            <a:r>
              <a:t>Disrupt normal business operation</a:t>
            </a:r>
          </a:p>
          <a:p>
            <a:pPr marL="342899" indent="-342899">
              <a:defRPr sz="2200"/>
            </a:pPr>
            <a:r>
              <a:t>More capable attackers will remove evidence.</a:t>
            </a:r>
          </a:p>
          <a:p>
            <a:pPr marL="342899" indent="-342899">
              <a:defRPr sz="2200"/>
            </a:pPr>
            <a:r>
              <a:t>May leave an access route for future visits, or sell on the access </a:t>
            </a:r>
            <a:r>
              <a:rPr sz="1600"/>
              <a:t>(create noise to advertise their success)</a:t>
            </a:r>
          </a:p>
        </p:txBody>
      </p:sp>
      <p:sp>
        <p:nvSpPr>
          <p:cNvPr id="485" name="Affect"/>
          <p:cNvSpPr txBox="1"/>
          <p:nvPr/>
        </p:nvSpPr>
        <p:spPr>
          <a:xfrm>
            <a:off x="1037758" y="821536"/>
            <a:ext cx="1420600"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Affect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ecurity Issues - Cyber Attacks"/>
          <p:cNvSpPr txBox="1"/>
          <p:nvPr/>
        </p:nvSpPr>
        <p:spPr>
          <a:xfrm>
            <a:off x="1037758" y="821536"/>
            <a:ext cx="6897401"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Security Issues - Cyber Attacks</a:t>
            </a:r>
          </a:p>
        </p:txBody>
      </p:sp>
      <p:sp>
        <p:nvSpPr>
          <p:cNvPr id="488" name="☺"/>
          <p:cNvSpPr txBox="1"/>
          <p:nvPr/>
        </p:nvSpPr>
        <p:spPr>
          <a:xfrm>
            <a:off x="3621675" y="2452632"/>
            <a:ext cx="45720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4F8F00"/>
                </a:solidFill>
                <a:latin typeface="Wingdings"/>
                <a:ea typeface="Wingdings"/>
                <a:cs typeface="Wingdings"/>
                <a:sym typeface="Wingdings"/>
              </a:defRPr>
            </a:lvl1pPr>
          </a:lstStyle>
          <a:p>
            <a:pPr/>
            <a:r>
              <a:t>☺</a:t>
            </a:r>
          </a:p>
        </p:txBody>
      </p:sp>
      <p:sp>
        <p:nvSpPr>
          <p:cNvPr id="489" name="☠"/>
          <p:cNvSpPr txBox="1"/>
          <p:nvPr/>
        </p:nvSpPr>
        <p:spPr>
          <a:xfrm>
            <a:off x="4401137" y="5489519"/>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490" name="☠"/>
          <p:cNvSpPr txBox="1"/>
          <p:nvPr/>
        </p:nvSpPr>
        <p:spPr>
          <a:xfrm>
            <a:off x="4415425" y="4117919"/>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491" name=""/>
          <p:cNvSpPr txBox="1"/>
          <p:nvPr/>
        </p:nvSpPr>
        <p:spPr>
          <a:xfrm>
            <a:off x="8165100" y="5114869"/>
            <a:ext cx="471489" cy="6290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492" name=""/>
          <p:cNvSpPr txBox="1"/>
          <p:nvPr/>
        </p:nvSpPr>
        <p:spPr>
          <a:xfrm>
            <a:off x="6580775" y="5136124"/>
            <a:ext cx="471489" cy="6290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493" name="Normal Flow"/>
          <p:cNvSpPr txBox="1"/>
          <p:nvPr/>
        </p:nvSpPr>
        <p:spPr>
          <a:xfrm>
            <a:off x="3923300" y="3140020"/>
            <a:ext cx="183181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900">
                <a:solidFill>
                  <a:srgbClr val="4F8F00"/>
                </a:solidFill>
                <a:latin typeface="Georgia"/>
                <a:ea typeface="Georgia"/>
                <a:cs typeface="Georgia"/>
                <a:sym typeface="Georgia"/>
              </a:defRPr>
            </a:lvl1pPr>
          </a:lstStyle>
          <a:p>
            <a:pPr/>
            <a:r>
              <a:t>Normal Flow</a:t>
            </a:r>
          </a:p>
        </p:txBody>
      </p:sp>
      <p:sp>
        <p:nvSpPr>
          <p:cNvPr id="494" name="Rectangle"/>
          <p:cNvSpPr/>
          <p:nvPr/>
        </p:nvSpPr>
        <p:spPr>
          <a:xfrm>
            <a:off x="3534362" y="2444695"/>
            <a:ext cx="2368551" cy="11652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495" name="Line"/>
          <p:cNvSpPr/>
          <p:nvPr/>
        </p:nvSpPr>
        <p:spPr>
          <a:xfrm>
            <a:off x="4071690" y="2793565"/>
            <a:ext cx="1139826" cy="1588"/>
          </a:xfrm>
          <a:prstGeom prst="line">
            <a:avLst/>
          </a:prstGeom>
          <a:ln w="76320" cap="sq">
            <a:solidFill>
              <a:srgbClr val="4F8F00"/>
            </a:solidFill>
            <a:miter/>
            <a:tailEnd type="triangle"/>
          </a:ln>
        </p:spPr>
        <p:txBody>
          <a:bodyPr lIns="45719" rIns="45719"/>
          <a:lstStyle/>
          <a:p>
            <a:pPr defTabSz="914400">
              <a:defRPr>
                <a:latin typeface="+mn-lt"/>
                <a:ea typeface="+mn-ea"/>
                <a:cs typeface="+mn-cs"/>
                <a:sym typeface="Calibri"/>
              </a:defRPr>
            </a:pPr>
          </a:p>
        </p:txBody>
      </p:sp>
      <p:sp>
        <p:nvSpPr>
          <p:cNvPr id="496" name="Fabrication"/>
          <p:cNvSpPr txBox="1"/>
          <p:nvPr/>
        </p:nvSpPr>
        <p:spPr>
          <a:xfrm>
            <a:off x="3913775" y="5903857"/>
            <a:ext cx="15970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Fabrication</a:t>
            </a:r>
          </a:p>
        </p:txBody>
      </p:sp>
      <p:sp>
        <p:nvSpPr>
          <p:cNvPr id="497" name="Rectangle"/>
          <p:cNvSpPr/>
          <p:nvPr/>
        </p:nvSpPr>
        <p:spPr>
          <a:xfrm>
            <a:off x="3528012" y="5046607"/>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498" name="Line"/>
          <p:cNvSpPr/>
          <p:nvPr/>
        </p:nvSpPr>
        <p:spPr>
          <a:xfrm>
            <a:off x="4755150" y="5373632"/>
            <a:ext cx="587376" cy="1588"/>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499" name="Line"/>
          <p:cNvSpPr/>
          <p:nvPr/>
        </p:nvSpPr>
        <p:spPr>
          <a:xfrm>
            <a:off x="4656725" y="5429194"/>
            <a:ext cx="6351" cy="190501"/>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00" name="Line"/>
          <p:cNvSpPr/>
          <p:nvPr/>
        </p:nvSpPr>
        <p:spPr>
          <a:xfrm>
            <a:off x="4663075" y="5376805"/>
            <a:ext cx="87711" cy="46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781"/>
                  <a:pt x="9625" y="158"/>
                  <a:pt x="21600" y="0"/>
                </a:cubicBezTo>
              </a:path>
            </a:pathLst>
          </a:custGeom>
          <a:ln w="76320" cap="rnd">
            <a:solidFill>
              <a:srgbClr val="000000"/>
            </a:solidFill>
          </a:ln>
        </p:spPr>
        <p:txBody>
          <a:bodyPr lIns="45719" rIns="45719" anchor="ctr"/>
          <a:lstStyle/>
          <a:p>
            <a:pPr defTabSz="914400">
              <a:defRPr>
                <a:solidFill>
                  <a:srgbClr val="FF2600"/>
                </a:solidFill>
                <a:latin typeface="Arial"/>
                <a:ea typeface="Arial"/>
                <a:cs typeface="Arial"/>
                <a:sym typeface="Arial"/>
              </a:defRPr>
            </a:pPr>
          </a:p>
        </p:txBody>
      </p:sp>
      <p:sp>
        <p:nvSpPr>
          <p:cNvPr id="501" name="Modification"/>
          <p:cNvSpPr txBox="1"/>
          <p:nvPr/>
        </p:nvSpPr>
        <p:spPr>
          <a:xfrm>
            <a:off x="3970925" y="4565595"/>
            <a:ext cx="17365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Modification</a:t>
            </a:r>
          </a:p>
        </p:txBody>
      </p:sp>
      <p:sp>
        <p:nvSpPr>
          <p:cNvPr id="502" name="Rectangle"/>
          <p:cNvSpPr/>
          <p:nvPr/>
        </p:nvSpPr>
        <p:spPr>
          <a:xfrm>
            <a:off x="3531187" y="3730569"/>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03" name="Line"/>
          <p:cNvSpPr/>
          <p:nvPr/>
        </p:nvSpPr>
        <p:spPr>
          <a:xfrm>
            <a:off x="4809125" y="4032194"/>
            <a:ext cx="482601" cy="1589"/>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04" name="Line"/>
          <p:cNvSpPr/>
          <p:nvPr/>
        </p:nvSpPr>
        <p:spPr>
          <a:xfrm>
            <a:off x="4709113" y="4082994"/>
            <a:ext cx="6351" cy="190501"/>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05" name="Line"/>
          <p:cNvSpPr/>
          <p:nvPr/>
        </p:nvSpPr>
        <p:spPr>
          <a:xfrm>
            <a:off x="4715462" y="4030605"/>
            <a:ext cx="89278" cy="44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781"/>
                  <a:pt x="9625" y="158"/>
                  <a:pt x="21600" y="0"/>
                </a:cubicBezTo>
              </a:path>
            </a:pathLst>
          </a:custGeom>
          <a:ln w="76320" cap="rnd">
            <a:solidFill>
              <a:srgbClr val="000000"/>
            </a:solidFill>
          </a:ln>
        </p:spPr>
        <p:txBody>
          <a:bodyPr lIns="45719" rIns="45719" anchor="ctr"/>
          <a:lstStyle/>
          <a:p>
            <a:pPr defTabSz="914400">
              <a:defRPr>
                <a:solidFill>
                  <a:srgbClr val="FF2600"/>
                </a:solidFill>
                <a:latin typeface="Arial"/>
                <a:ea typeface="Arial"/>
                <a:cs typeface="Arial"/>
                <a:sym typeface="Arial"/>
              </a:defRPr>
            </a:pPr>
          </a:p>
        </p:txBody>
      </p:sp>
      <p:sp>
        <p:nvSpPr>
          <p:cNvPr id="506" name="Line"/>
          <p:cNvSpPr/>
          <p:nvPr/>
        </p:nvSpPr>
        <p:spPr>
          <a:xfrm>
            <a:off x="4540837" y="4084582"/>
            <a:ext cx="3176" cy="184151"/>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07" name="Line"/>
          <p:cNvSpPr/>
          <p:nvPr/>
        </p:nvSpPr>
        <p:spPr>
          <a:xfrm>
            <a:off x="4112213" y="4008382"/>
            <a:ext cx="338138" cy="15876"/>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08" name="Line"/>
          <p:cNvSpPr/>
          <p:nvPr/>
        </p:nvSpPr>
        <p:spPr>
          <a:xfrm>
            <a:off x="4453521" y="4011557"/>
            <a:ext cx="74617" cy="69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ln w="76320" cap="sq">
            <a:solidFill>
              <a:srgbClr val="000000"/>
            </a:solidFill>
          </a:ln>
        </p:spPr>
        <p:txBody>
          <a:bodyPr lIns="45719" rIns="45719" anchor="ctr"/>
          <a:lstStyle/>
          <a:p>
            <a:pPr defTabSz="914400">
              <a:defRPr>
                <a:latin typeface="Arial"/>
                <a:ea typeface="Arial"/>
                <a:cs typeface="Arial"/>
                <a:sym typeface="Arial"/>
              </a:defRPr>
            </a:pPr>
          </a:p>
        </p:txBody>
      </p:sp>
      <p:sp>
        <p:nvSpPr>
          <p:cNvPr id="509" name="Interception"/>
          <p:cNvSpPr txBox="1"/>
          <p:nvPr/>
        </p:nvSpPr>
        <p:spPr>
          <a:xfrm>
            <a:off x="6814735" y="4627526"/>
            <a:ext cx="1562297"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Interception</a:t>
            </a:r>
          </a:p>
        </p:txBody>
      </p:sp>
      <p:sp>
        <p:nvSpPr>
          <p:cNvPr id="510" name="Rectangle"/>
          <p:cNvSpPr/>
          <p:nvPr/>
        </p:nvSpPr>
        <p:spPr>
          <a:xfrm>
            <a:off x="6501400" y="3736919"/>
            <a:ext cx="2368551" cy="1179514"/>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11" name="Line"/>
          <p:cNvSpPr/>
          <p:nvPr/>
        </p:nvSpPr>
        <p:spPr>
          <a:xfrm>
            <a:off x="7115763" y="4022669"/>
            <a:ext cx="1139826" cy="1589"/>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12" name="Line"/>
          <p:cNvSpPr/>
          <p:nvPr/>
        </p:nvSpPr>
        <p:spPr>
          <a:xfrm>
            <a:off x="7665038" y="4108394"/>
            <a:ext cx="1588" cy="292101"/>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13" name="Line"/>
          <p:cNvSpPr/>
          <p:nvPr/>
        </p:nvSpPr>
        <p:spPr>
          <a:xfrm>
            <a:off x="7585660" y="4025844"/>
            <a:ext cx="74617" cy="69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ln w="76320" cap="rnd">
            <a:solidFill>
              <a:srgbClr val="000000"/>
            </a:solidFill>
          </a:ln>
        </p:spPr>
        <p:txBody>
          <a:bodyPr lIns="45719" rIns="45719" anchor="ctr"/>
          <a:lstStyle/>
          <a:p>
            <a:pPr defTabSz="914400">
              <a:defRPr>
                <a:latin typeface="Arial"/>
                <a:ea typeface="Arial"/>
                <a:cs typeface="Arial"/>
                <a:sym typeface="Arial"/>
              </a:defRPr>
            </a:pPr>
          </a:p>
        </p:txBody>
      </p:sp>
      <p:sp>
        <p:nvSpPr>
          <p:cNvPr id="514" name="Interruption"/>
          <p:cNvSpPr txBox="1"/>
          <p:nvPr/>
        </p:nvSpPr>
        <p:spPr>
          <a:xfrm>
            <a:off x="6872082" y="3288794"/>
            <a:ext cx="18256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Interruption</a:t>
            </a:r>
          </a:p>
        </p:txBody>
      </p:sp>
      <p:sp>
        <p:nvSpPr>
          <p:cNvPr id="515" name="Rectangle"/>
          <p:cNvSpPr/>
          <p:nvPr/>
        </p:nvSpPr>
        <p:spPr>
          <a:xfrm>
            <a:off x="6476000" y="2436757"/>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16" name="Line"/>
          <p:cNvSpPr/>
          <p:nvPr/>
        </p:nvSpPr>
        <p:spPr>
          <a:xfrm>
            <a:off x="7672975" y="2681232"/>
            <a:ext cx="4764" cy="122239"/>
          </a:xfrm>
          <a:prstGeom prst="line">
            <a:avLst/>
          </a:prstGeom>
          <a:ln w="3175" cap="sq">
            <a:solidFill>
              <a:srgbClr val="000000"/>
            </a:solidFill>
            <a:miter/>
          </a:ln>
        </p:spPr>
        <p:txBody>
          <a:bodyPr lIns="45719" rIns="45719"/>
          <a:lstStyle/>
          <a:p>
            <a:pPr defTabSz="914400">
              <a:defRPr>
                <a:latin typeface="+mn-lt"/>
                <a:ea typeface="+mn-ea"/>
                <a:cs typeface="+mn-cs"/>
                <a:sym typeface="Calibri"/>
              </a:defRPr>
            </a:pPr>
          </a:p>
        </p:txBody>
      </p:sp>
      <p:sp>
        <p:nvSpPr>
          <p:cNvPr id="517" name="Line"/>
          <p:cNvSpPr/>
          <p:nvPr/>
        </p:nvSpPr>
        <p:spPr>
          <a:xfrm>
            <a:off x="7061787" y="2739970"/>
            <a:ext cx="609601" cy="1588"/>
          </a:xfrm>
          <a:prstGeom prst="line">
            <a:avLst/>
          </a:prstGeom>
          <a:ln w="76320" cap="sq">
            <a:solidFill>
              <a:srgbClr val="FF2600"/>
            </a:solidFill>
            <a:miter/>
            <a:tailEnd type="triangle"/>
          </a:ln>
        </p:spPr>
        <p:txBody>
          <a:bodyPr lIns="45719" rIns="45719"/>
          <a:lstStyle/>
          <a:p>
            <a:pPr defTabSz="914400">
              <a:defRPr>
                <a:latin typeface="+mn-lt"/>
                <a:ea typeface="+mn-ea"/>
                <a:cs typeface="+mn-cs"/>
                <a:sym typeface="Calibri"/>
              </a:defRPr>
            </a:pPr>
          </a:p>
        </p:txBody>
      </p:sp>
      <p:sp>
        <p:nvSpPr>
          <p:cNvPr id="518" name="Get it?"/>
          <p:cNvSpPr txBox="1"/>
          <p:nvPr/>
        </p:nvSpPr>
        <p:spPr>
          <a:xfrm>
            <a:off x="6582363" y="5002920"/>
            <a:ext cx="977851"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Get it?</a:t>
            </a:r>
          </a:p>
        </p:txBody>
      </p:sp>
      <p:sp>
        <p:nvSpPr>
          <p:cNvPr id="519" name="Repudiation"/>
          <p:cNvSpPr txBox="1"/>
          <p:nvPr/>
        </p:nvSpPr>
        <p:spPr>
          <a:xfrm>
            <a:off x="6880813" y="5981645"/>
            <a:ext cx="16097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Repudiation</a:t>
            </a:r>
          </a:p>
        </p:txBody>
      </p:sp>
      <p:sp>
        <p:nvSpPr>
          <p:cNvPr id="520" name="Rectangle"/>
          <p:cNvSpPr/>
          <p:nvPr/>
        </p:nvSpPr>
        <p:spPr>
          <a:xfrm>
            <a:off x="6506163" y="5045019"/>
            <a:ext cx="2359026" cy="1292269"/>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21" name="Line"/>
          <p:cNvSpPr/>
          <p:nvPr/>
        </p:nvSpPr>
        <p:spPr>
          <a:xfrm>
            <a:off x="7096713" y="5429194"/>
            <a:ext cx="1138239" cy="1589"/>
          </a:xfrm>
          <a:prstGeom prst="line">
            <a:avLst/>
          </a:prstGeom>
          <a:ln w="76320" cap="sq">
            <a:solidFill>
              <a:srgbClr val="FF2600"/>
            </a:solidFill>
            <a:miter/>
            <a:tailEnd type="triangle"/>
          </a:ln>
        </p:spPr>
        <p:txBody>
          <a:bodyPr lIns="45719" rIns="45719"/>
          <a:lstStyle/>
          <a:p>
            <a:pPr defTabSz="914400">
              <a:defRPr>
                <a:latin typeface="+mn-lt"/>
                <a:ea typeface="+mn-ea"/>
                <a:cs typeface="+mn-cs"/>
                <a:sym typeface="Calibri"/>
              </a:defRPr>
            </a:pPr>
          </a:p>
        </p:txBody>
      </p:sp>
      <p:sp>
        <p:nvSpPr>
          <p:cNvPr id="522" name="No!"/>
          <p:cNvSpPr txBox="1"/>
          <p:nvPr/>
        </p:nvSpPr>
        <p:spPr>
          <a:xfrm>
            <a:off x="6634725" y="5595878"/>
            <a:ext cx="4619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No!</a:t>
            </a:r>
          </a:p>
        </p:txBody>
      </p:sp>
      <p:sp>
        <p:nvSpPr>
          <p:cNvPr id="523" name="☠"/>
          <p:cNvSpPr txBox="1"/>
          <p:nvPr/>
        </p:nvSpPr>
        <p:spPr>
          <a:xfrm>
            <a:off x="7458663" y="2746320"/>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24" name="☠"/>
          <p:cNvSpPr txBox="1"/>
          <p:nvPr/>
        </p:nvSpPr>
        <p:spPr>
          <a:xfrm>
            <a:off x="7401513" y="4203644"/>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25" name="☺"/>
          <p:cNvSpPr txBox="1"/>
          <p:nvPr/>
        </p:nvSpPr>
        <p:spPr>
          <a:xfrm>
            <a:off x="5206000" y="2452632"/>
            <a:ext cx="45720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4F8F00"/>
                </a:solidFill>
                <a:latin typeface="Wingdings"/>
                <a:ea typeface="Wingdings"/>
                <a:cs typeface="Wingdings"/>
                <a:sym typeface="Wingdings"/>
              </a:defRPr>
            </a:lvl1pPr>
          </a:lstStyle>
          <a:p>
            <a:pPr/>
            <a:r>
              <a:t>☺</a:t>
            </a:r>
          </a:p>
        </p:txBody>
      </p:sp>
      <p:sp>
        <p:nvSpPr>
          <p:cNvPr id="526" name="☹"/>
          <p:cNvSpPr txBox="1"/>
          <p:nvPr/>
        </p:nvSpPr>
        <p:spPr>
          <a:xfrm>
            <a:off x="6543438" y="2437995"/>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27" name="No!"/>
          <p:cNvSpPr txBox="1"/>
          <p:nvPr/>
        </p:nvSpPr>
        <p:spPr>
          <a:xfrm>
            <a:off x="8290513" y="4979932"/>
            <a:ext cx="4619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No!</a:t>
            </a:r>
          </a:p>
        </p:txBody>
      </p:sp>
      <p:sp>
        <p:nvSpPr>
          <p:cNvPr id="528" name="Sent it?"/>
          <p:cNvSpPr txBox="1"/>
          <p:nvPr/>
        </p:nvSpPr>
        <p:spPr>
          <a:xfrm>
            <a:off x="8190500" y="5565719"/>
            <a:ext cx="954089"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Sent it?</a:t>
            </a:r>
          </a:p>
        </p:txBody>
      </p:sp>
      <p:sp>
        <p:nvSpPr>
          <p:cNvPr id="529" name="Line"/>
          <p:cNvSpPr/>
          <p:nvPr/>
        </p:nvSpPr>
        <p:spPr>
          <a:xfrm>
            <a:off x="7250700" y="5135507"/>
            <a:ext cx="1069977" cy="1"/>
          </a:xfrm>
          <a:prstGeom prst="line">
            <a:avLst/>
          </a:prstGeom>
          <a:ln w="3175"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30" name="Line"/>
          <p:cNvSpPr/>
          <p:nvPr/>
        </p:nvSpPr>
        <p:spPr>
          <a:xfrm>
            <a:off x="7137988" y="5691132"/>
            <a:ext cx="1011238" cy="1588"/>
          </a:xfrm>
          <a:prstGeom prst="line">
            <a:avLst/>
          </a:prstGeom>
          <a:ln w="3175" cap="sq">
            <a:solidFill>
              <a:srgbClr val="000000"/>
            </a:solidFill>
            <a:miter/>
            <a:headEnd type="triangle"/>
          </a:ln>
        </p:spPr>
        <p:txBody>
          <a:bodyPr lIns="45719" rIns="45719"/>
          <a:lstStyle/>
          <a:p>
            <a:pPr defTabSz="914400">
              <a:defRPr>
                <a:latin typeface="+mn-lt"/>
                <a:ea typeface="+mn-ea"/>
                <a:cs typeface="+mn-cs"/>
                <a:sym typeface="Calibri"/>
              </a:defRPr>
            </a:pPr>
          </a:p>
        </p:txBody>
      </p:sp>
      <p:sp>
        <p:nvSpPr>
          <p:cNvPr id="531" name="☹"/>
          <p:cNvSpPr txBox="1"/>
          <p:nvPr/>
        </p:nvSpPr>
        <p:spPr>
          <a:xfrm>
            <a:off x="8290513" y="2400245"/>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2" name="☹"/>
          <p:cNvSpPr txBox="1"/>
          <p:nvPr/>
        </p:nvSpPr>
        <p:spPr>
          <a:xfrm>
            <a:off x="3593100" y="3752794"/>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3" name="☹"/>
          <p:cNvSpPr txBox="1"/>
          <p:nvPr/>
        </p:nvSpPr>
        <p:spPr>
          <a:xfrm>
            <a:off x="5401481" y="3774051"/>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4" name="☹"/>
          <p:cNvSpPr txBox="1"/>
          <p:nvPr/>
        </p:nvSpPr>
        <p:spPr>
          <a:xfrm>
            <a:off x="6566924" y="3742087"/>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5" name="☹"/>
          <p:cNvSpPr txBox="1"/>
          <p:nvPr/>
        </p:nvSpPr>
        <p:spPr>
          <a:xfrm>
            <a:off x="8410369" y="3696753"/>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6" name="☹"/>
          <p:cNvSpPr txBox="1"/>
          <p:nvPr/>
        </p:nvSpPr>
        <p:spPr>
          <a:xfrm>
            <a:off x="3593100" y="5008537"/>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37" name="☹"/>
          <p:cNvSpPr txBox="1"/>
          <p:nvPr/>
        </p:nvSpPr>
        <p:spPr>
          <a:xfrm>
            <a:off x="5377352" y="5004196"/>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Security Issues - Cyber Attacks"/>
          <p:cNvSpPr txBox="1"/>
          <p:nvPr/>
        </p:nvSpPr>
        <p:spPr>
          <a:xfrm>
            <a:off x="1037758" y="821536"/>
            <a:ext cx="6897401"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Security Issues - Cyber Attacks</a:t>
            </a:r>
          </a:p>
        </p:txBody>
      </p:sp>
      <p:sp>
        <p:nvSpPr>
          <p:cNvPr id="540" name="☺"/>
          <p:cNvSpPr txBox="1"/>
          <p:nvPr/>
        </p:nvSpPr>
        <p:spPr>
          <a:xfrm>
            <a:off x="3621675" y="2452632"/>
            <a:ext cx="45720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4F8F00"/>
                </a:solidFill>
                <a:latin typeface="Wingdings"/>
                <a:ea typeface="Wingdings"/>
                <a:cs typeface="Wingdings"/>
                <a:sym typeface="Wingdings"/>
              </a:defRPr>
            </a:lvl1pPr>
          </a:lstStyle>
          <a:p>
            <a:pPr/>
            <a:r>
              <a:t>☺</a:t>
            </a:r>
          </a:p>
        </p:txBody>
      </p:sp>
      <p:sp>
        <p:nvSpPr>
          <p:cNvPr id="541" name="☠"/>
          <p:cNvSpPr txBox="1"/>
          <p:nvPr/>
        </p:nvSpPr>
        <p:spPr>
          <a:xfrm>
            <a:off x="4401137" y="5489519"/>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42" name="☠"/>
          <p:cNvSpPr txBox="1"/>
          <p:nvPr/>
        </p:nvSpPr>
        <p:spPr>
          <a:xfrm>
            <a:off x="4415425" y="4117919"/>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43" name=""/>
          <p:cNvSpPr txBox="1"/>
          <p:nvPr/>
        </p:nvSpPr>
        <p:spPr>
          <a:xfrm>
            <a:off x="8165100" y="5114869"/>
            <a:ext cx="471489" cy="6290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44" name=""/>
          <p:cNvSpPr txBox="1"/>
          <p:nvPr/>
        </p:nvSpPr>
        <p:spPr>
          <a:xfrm>
            <a:off x="6580775" y="5136124"/>
            <a:ext cx="471489" cy="6290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45" name="Normal Flow"/>
          <p:cNvSpPr txBox="1"/>
          <p:nvPr/>
        </p:nvSpPr>
        <p:spPr>
          <a:xfrm>
            <a:off x="3923300" y="3140020"/>
            <a:ext cx="183181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900">
                <a:solidFill>
                  <a:srgbClr val="4F8F00"/>
                </a:solidFill>
                <a:latin typeface="Georgia"/>
                <a:ea typeface="Georgia"/>
                <a:cs typeface="Georgia"/>
                <a:sym typeface="Georgia"/>
              </a:defRPr>
            </a:lvl1pPr>
          </a:lstStyle>
          <a:p>
            <a:pPr/>
            <a:r>
              <a:t>Normal Flow</a:t>
            </a:r>
          </a:p>
        </p:txBody>
      </p:sp>
      <p:sp>
        <p:nvSpPr>
          <p:cNvPr id="546" name="Rectangle"/>
          <p:cNvSpPr/>
          <p:nvPr/>
        </p:nvSpPr>
        <p:spPr>
          <a:xfrm>
            <a:off x="3534362" y="2444695"/>
            <a:ext cx="2368551" cy="11652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47" name="Line"/>
          <p:cNvSpPr/>
          <p:nvPr/>
        </p:nvSpPr>
        <p:spPr>
          <a:xfrm>
            <a:off x="4071690" y="2793565"/>
            <a:ext cx="1139826" cy="1588"/>
          </a:xfrm>
          <a:prstGeom prst="line">
            <a:avLst/>
          </a:prstGeom>
          <a:ln w="76320" cap="sq">
            <a:solidFill>
              <a:srgbClr val="4F8F00"/>
            </a:solidFill>
            <a:miter/>
            <a:tailEnd type="triangle"/>
          </a:ln>
        </p:spPr>
        <p:txBody>
          <a:bodyPr lIns="45719" rIns="45719"/>
          <a:lstStyle/>
          <a:p>
            <a:pPr defTabSz="914400">
              <a:defRPr>
                <a:latin typeface="+mn-lt"/>
                <a:ea typeface="+mn-ea"/>
                <a:cs typeface="+mn-cs"/>
                <a:sym typeface="Calibri"/>
              </a:defRPr>
            </a:pPr>
          </a:p>
        </p:txBody>
      </p:sp>
      <p:sp>
        <p:nvSpPr>
          <p:cNvPr id="548" name="Fabrication"/>
          <p:cNvSpPr txBox="1"/>
          <p:nvPr/>
        </p:nvSpPr>
        <p:spPr>
          <a:xfrm>
            <a:off x="3913775" y="5903857"/>
            <a:ext cx="15970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Fabrication</a:t>
            </a:r>
          </a:p>
        </p:txBody>
      </p:sp>
      <p:sp>
        <p:nvSpPr>
          <p:cNvPr id="549" name="Rectangle"/>
          <p:cNvSpPr/>
          <p:nvPr/>
        </p:nvSpPr>
        <p:spPr>
          <a:xfrm>
            <a:off x="3528012" y="5046607"/>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50" name="Line"/>
          <p:cNvSpPr/>
          <p:nvPr/>
        </p:nvSpPr>
        <p:spPr>
          <a:xfrm>
            <a:off x="4755150" y="5373632"/>
            <a:ext cx="587376" cy="1588"/>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51" name="Line"/>
          <p:cNvSpPr/>
          <p:nvPr/>
        </p:nvSpPr>
        <p:spPr>
          <a:xfrm>
            <a:off x="4656725" y="5429194"/>
            <a:ext cx="6351" cy="190501"/>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52" name="Line"/>
          <p:cNvSpPr/>
          <p:nvPr/>
        </p:nvSpPr>
        <p:spPr>
          <a:xfrm>
            <a:off x="4663075" y="5376805"/>
            <a:ext cx="87711" cy="460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781"/>
                  <a:pt x="9625" y="158"/>
                  <a:pt x="21600" y="0"/>
                </a:cubicBezTo>
              </a:path>
            </a:pathLst>
          </a:custGeom>
          <a:ln w="76320" cap="rnd">
            <a:solidFill>
              <a:srgbClr val="000000"/>
            </a:solidFill>
          </a:ln>
        </p:spPr>
        <p:txBody>
          <a:bodyPr lIns="45719" rIns="45719" anchor="ctr"/>
          <a:lstStyle/>
          <a:p>
            <a:pPr defTabSz="914400">
              <a:defRPr>
                <a:solidFill>
                  <a:srgbClr val="FF2600"/>
                </a:solidFill>
                <a:latin typeface="Arial"/>
                <a:ea typeface="Arial"/>
                <a:cs typeface="Arial"/>
                <a:sym typeface="Arial"/>
              </a:defRPr>
            </a:pPr>
          </a:p>
        </p:txBody>
      </p:sp>
      <p:sp>
        <p:nvSpPr>
          <p:cNvPr id="553" name="Modification"/>
          <p:cNvSpPr txBox="1"/>
          <p:nvPr/>
        </p:nvSpPr>
        <p:spPr>
          <a:xfrm>
            <a:off x="3970925" y="4565595"/>
            <a:ext cx="17365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Modification</a:t>
            </a:r>
          </a:p>
        </p:txBody>
      </p:sp>
      <p:sp>
        <p:nvSpPr>
          <p:cNvPr id="554" name="Rectangle"/>
          <p:cNvSpPr/>
          <p:nvPr/>
        </p:nvSpPr>
        <p:spPr>
          <a:xfrm>
            <a:off x="3531187" y="3730569"/>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55" name="Line"/>
          <p:cNvSpPr/>
          <p:nvPr/>
        </p:nvSpPr>
        <p:spPr>
          <a:xfrm>
            <a:off x="4809125" y="4032194"/>
            <a:ext cx="482601" cy="1589"/>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56" name="Line"/>
          <p:cNvSpPr/>
          <p:nvPr/>
        </p:nvSpPr>
        <p:spPr>
          <a:xfrm>
            <a:off x="4709113" y="4082994"/>
            <a:ext cx="6351" cy="190501"/>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57" name="Line"/>
          <p:cNvSpPr/>
          <p:nvPr/>
        </p:nvSpPr>
        <p:spPr>
          <a:xfrm>
            <a:off x="4715462" y="4030605"/>
            <a:ext cx="89278" cy="44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781"/>
                  <a:pt x="9625" y="158"/>
                  <a:pt x="21600" y="0"/>
                </a:cubicBezTo>
              </a:path>
            </a:pathLst>
          </a:custGeom>
          <a:ln w="76320" cap="rnd">
            <a:solidFill>
              <a:srgbClr val="000000"/>
            </a:solidFill>
          </a:ln>
        </p:spPr>
        <p:txBody>
          <a:bodyPr lIns="45719" rIns="45719" anchor="ctr"/>
          <a:lstStyle/>
          <a:p>
            <a:pPr defTabSz="914400">
              <a:defRPr>
                <a:solidFill>
                  <a:srgbClr val="FF2600"/>
                </a:solidFill>
                <a:latin typeface="Arial"/>
                <a:ea typeface="Arial"/>
                <a:cs typeface="Arial"/>
                <a:sym typeface="Arial"/>
              </a:defRPr>
            </a:pPr>
          </a:p>
        </p:txBody>
      </p:sp>
      <p:sp>
        <p:nvSpPr>
          <p:cNvPr id="558" name="Line"/>
          <p:cNvSpPr/>
          <p:nvPr/>
        </p:nvSpPr>
        <p:spPr>
          <a:xfrm>
            <a:off x="4540837" y="4084582"/>
            <a:ext cx="3176" cy="184151"/>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59" name="Line"/>
          <p:cNvSpPr/>
          <p:nvPr/>
        </p:nvSpPr>
        <p:spPr>
          <a:xfrm>
            <a:off x="4112213" y="4008382"/>
            <a:ext cx="338138" cy="15876"/>
          </a:xfrm>
          <a:prstGeom prst="line">
            <a:avLst/>
          </a:prstGeom>
          <a:ln w="76320" cap="sq">
            <a:solidFill>
              <a:srgbClr val="000000"/>
            </a:solidFill>
            <a:miter/>
          </a:ln>
        </p:spPr>
        <p:txBody>
          <a:bodyPr lIns="45719" rIns="45719"/>
          <a:lstStyle/>
          <a:p>
            <a:pPr defTabSz="914400">
              <a:defRPr>
                <a:latin typeface="+mn-lt"/>
                <a:ea typeface="+mn-ea"/>
                <a:cs typeface="+mn-cs"/>
                <a:sym typeface="Calibri"/>
              </a:defRPr>
            </a:pPr>
          </a:p>
        </p:txBody>
      </p:sp>
      <p:sp>
        <p:nvSpPr>
          <p:cNvPr id="560" name="Line"/>
          <p:cNvSpPr/>
          <p:nvPr/>
        </p:nvSpPr>
        <p:spPr>
          <a:xfrm>
            <a:off x="4453521" y="4011557"/>
            <a:ext cx="74617" cy="69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ln w="76320" cap="sq">
            <a:solidFill>
              <a:srgbClr val="000000"/>
            </a:solidFill>
          </a:ln>
        </p:spPr>
        <p:txBody>
          <a:bodyPr lIns="45719" rIns="45719" anchor="ctr"/>
          <a:lstStyle/>
          <a:p>
            <a:pPr defTabSz="914400">
              <a:defRPr>
                <a:latin typeface="Arial"/>
                <a:ea typeface="Arial"/>
                <a:cs typeface="Arial"/>
                <a:sym typeface="Arial"/>
              </a:defRPr>
            </a:pPr>
          </a:p>
        </p:txBody>
      </p:sp>
      <p:sp>
        <p:nvSpPr>
          <p:cNvPr id="561" name="Interception"/>
          <p:cNvSpPr txBox="1"/>
          <p:nvPr/>
        </p:nvSpPr>
        <p:spPr>
          <a:xfrm>
            <a:off x="6814735" y="4627526"/>
            <a:ext cx="1562297"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Interception</a:t>
            </a:r>
          </a:p>
        </p:txBody>
      </p:sp>
      <p:sp>
        <p:nvSpPr>
          <p:cNvPr id="562" name="Rectangle"/>
          <p:cNvSpPr/>
          <p:nvPr/>
        </p:nvSpPr>
        <p:spPr>
          <a:xfrm>
            <a:off x="6501400" y="3736919"/>
            <a:ext cx="2368551" cy="1179514"/>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63" name="Line"/>
          <p:cNvSpPr/>
          <p:nvPr/>
        </p:nvSpPr>
        <p:spPr>
          <a:xfrm>
            <a:off x="7115763" y="4022669"/>
            <a:ext cx="1139826" cy="1589"/>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64" name="Line"/>
          <p:cNvSpPr/>
          <p:nvPr/>
        </p:nvSpPr>
        <p:spPr>
          <a:xfrm>
            <a:off x="7665038" y="4108394"/>
            <a:ext cx="1588" cy="292101"/>
          </a:xfrm>
          <a:prstGeom prst="line">
            <a:avLst/>
          </a:prstGeom>
          <a:ln w="76320"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65" name="Line"/>
          <p:cNvSpPr/>
          <p:nvPr/>
        </p:nvSpPr>
        <p:spPr>
          <a:xfrm>
            <a:off x="7585660" y="4025844"/>
            <a:ext cx="74617" cy="69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0"/>
                  <a:pt x="21600" y="21600"/>
                </a:cubicBezTo>
              </a:path>
            </a:pathLst>
          </a:custGeom>
          <a:ln w="76320" cap="rnd">
            <a:solidFill>
              <a:srgbClr val="000000"/>
            </a:solidFill>
          </a:ln>
        </p:spPr>
        <p:txBody>
          <a:bodyPr lIns="45719" rIns="45719" anchor="ctr"/>
          <a:lstStyle/>
          <a:p>
            <a:pPr defTabSz="914400">
              <a:defRPr>
                <a:latin typeface="Arial"/>
                <a:ea typeface="Arial"/>
                <a:cs typeface="Arial"/>
                <a:sym typeface="Arial"/>
              </a:defRPr>
            </a:pPr>
          </a:p>
        </p:txBody>
      </p:sp>
      <p:sp>
        <p:nvSpPr>
          <p:cNvPr id="566" name="Interruption"/>
          <p:cNvSpPr txBox="1"/>
          <p:nvPr/>
        </p:nvSpPr>
        <p:spPr>
          <a:xfrm>
            <a:off x="6872082" y="3288794"/>
            <a:ext cx="18256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Interruption</a:t>
            </a:r>
          </a:p>
        </p:txBody>
      </p:sp>
      <p:sp>
        <p:nvSpPr>
          <p:cNvPr id="567" name="Rectangle"/>
          <p:cNvSpPr/>
          <p:nvPr/>
        </p:nvSpPr>
        <p:spPr>
          <a:xfrm>
            <a:off x="6476000" y="2436757"/>
            <a:ext cx="2368551" cy="1177926"/>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68" name="Line"/>
          <p:cNvSpPr/>
          <p:nvPr/>
        </p:nvSpPr>
        <p:spPr>
          <a:xfrm>
            <a:off x="7672975" y="2681232"/>
            <a:ext cx="4764" cy="122239"/>
          </a:xfrm>
          <a:prstGeom prst="line">
            <a:avLst/>
          </a:prstGeom>
          <a:ln w="3175" cap="sq">
            <a:solidFill>
              <a:srgbClr val="000000"/>
            </a:solidFill>
            <a:miter/>
          </a:ln>
        </p:spPr>
        <p:txBody>
          <a:bodyPr lIns="45719" rIns="45719"/>
          <a:lstStyle/>
          <a:p>
            <a:pPr defTabSz="914400">
              <a:defRPr>
                <a:latin typeface="+mn-lt"/>
                <a:ea typeface="+mn-ea"/>
                <a:cs typeface="+mn-cs"/>
                <a:sym typeface="Calibri"/>
              </a:defRPr>
            </a:pPr>
          </a:p>
        </p:txBody>
      </p:sp>
      <p:sp>
        <p:nvSpPr>
          <p:cNvPr id="569" name="Line"/>
          <p:cNvSpPr/>
          <p:nvPr/>
        </p:nvSpPr>
        <p:spPr>
          <a:xfrm>
            <a:off x="7061787" y="2739970"/>
            <a:ext cx="609601" cy="1588"/>
          </a:xfrm>
          <a:prstGeom prst="line">
            <a:avLst/>
          </a:prstGeom>
          <a:ln w="76320" cap="sq">
            <a:solidFill>
              <a:srgbClr val="FF2600"/>
            </a:solidFill>
            <a:miter/>
            <a:tailEnd type="triangle"/>
          </a:ln>
        </p:spPr>
        <p:txBody>
          <a:bodyPr lIns="45719" rIns="45719"/>
          <a:lstStyle/>
          <a:p>
            <a:pPr defTabSz="914400">
              <a:defRPr>
                <a:latin typeface="+mn-lt"/>
                <a:ea typeface="+mn-ea"/>
                <a:cs typeface="+mn-cs"/>
                <a:sym typeface="Calibri"/>
              </a:defRPr>
            </a:pPr>
          </a:p>
        </p:txBody>
      </p:sp>
      <p:sp>
        <p:nvSpPr>
          <p:cNvPr id="570" name="Get it?"/>
          <p:cNvSpPr txBox="1"/>
          <p:nvPr/>
        </p:nvSpPr>
        <p:spPr>
          <a:xfrm>
            <a:off x="6582363" y="5002920"/>
            <a:ext cx="977851"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Get it?</a:t>
            </a:r>
          </a:p>
        </p:txBody>
      </p:sp>
      <p:sp>
        <p:nvSpPr>
          <p:cNvPr id="571" name="Repudiation"/>
          <p:cNvSpPr txBox="1"/>
          <p:nvPr/>
        </p:nvSpPr>
        <p:spPr>
          <a:xfrm>
            <a:off x="6880813" y="5981645"/>
            <a:ext cx="1609726"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941100"/>
                </a:solidFill>
                <a:latin typeface="Georgia"/>
                <a:ea typeface="Georgia"/>
                <a:cs typeface="Georgia"/>
                <a:sym typeface="Georgia"/>
              </a:defRPr>
            </a:lvl1pPr>
          </a:lstStyle>
          <a:p>
            <a:pPr/>
            <a:r>
              <a:t>Repudiation</a:t>
            </a:r>
          </a:p>
        </p:txBody>
      </p:sp>
      <p:sp>
        <p:nvSpPr>
          <p:cNvPr id="572" name="Rectangle"/>
          <p:cNvSpPr/>
          <p:nvPr/>
        </p:nvSpPr>
        <p:spPr>
          <a:xfrm>
            <a:off x="6506163" y="5045019"/>
            <a:ext cx="2359026" cy="1292269"/>
          </a:xfrm>
          <a:prstGeom prst="rect">
            <a:avLst/>
          </a:prstGeom>
          <a:ln w="53975" cap="sq">
            <a:solidFill>
              <a:srgbClr val="011993"/>
            </a:solidFill>
          </a:ln>
        </p:spPr>
        <p:txBody>
          <a:bodyPr lIns="45719" rIns="45719" anchor="ctr"/>
          <a:lstStyle/>
          <a:p>
            <a:pPr defTabSz="914400">
              <a:defRPr>
                <a:latin typeface="Arial"/>
                <a:ea typeface="Arial"/>
                <a:cs typeface="Arial"/>
                <a:sym typeface="Arial"/>
              </a:defRPr>
            </a:pPr>
          </a:p>
        </p:txBody>
      </p:sp>
      <p:sp>
        <p:nvSpPr>
          <p:cNvPr id="573" name="Line"/>
          <p:cNvSpPr/>
          <p:nvPr/>
        </p:nvSpPr>
        <p:spPr>
          <a:xfrm>
            <a:off x="7096713" y="5429194"/>
            <a:ext cx="1138239" cy="1589"/>
          </a:xfrm>
          <a:prstGeom prst="line">
            <a:avLst/>
          </a:prstGeom>
          <a:ln w="76320" cap="sq">
            <a:solidFill>
              <a:srgbClr val="FF2600"/>
            </a:solidFill>
            <a:miter/>
            <a:tailEnd type="triangle"/>
          </a:ln>
        </p:spPr>
        <p:txBody>
          <a:bodyPr lIns="45719" rIns="45719"/>
          <a:lstStyle/>
          <a:p>
            <a:pPr defTabSz="914400">
              <a:defRPr>
                <a:latin typeface="+mn-lt"/>
                <a:ea typeface="+mn-ea"/>
                <a:cs typeface="+mn-cs"/>
                <a:sym typeface="Calibri"/>
              </a:defRPr>
            </a:pPr>
          </a:p>
        </p:txBody>
      </p:sp>
      <p:sp>
        <p:nvSpPr>
          <p:cNvPr id="574" name="No!"/>
          <p:cNvSpPr txBox="1"/>
          <p:nvPr/>
        </p:nvSpPr>
        <p:spPr>
          <a:xfrm>
            <a:off x="6634725" y="5595878"/>
            <a:ext cx="4619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No!</a:t>
            </a:r>
          </a:p>
        </p:txBody>
      </p:sp>
      <p:sp>
        <p:nvSpPr>
          <p:cNvPr id="575" name="☠"/>
          <p:cNvSpPr txBox="1"/>
          <p:nvPr/>
        </p:nvSpPr>
        <p:spPr>
          <a:xfrm>
            <a:off x="7458663" y="2746320"/>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76" name="☠"/>
          <p:cNvSpPr txBox="1"/>
          <p:nvPr/>
        </p:nvSpPr>
        <p:spPr>
          <a:xfrm>
            <a:off x="7401513" y="4203644"/>
            <a:ext cx="388743" cy="654401"/>
          </a:xfrm>
          <a:prstGeom prst="rect">
            <a:avLst/>
          </a:prstGeom>
          <a:ln w="12700">
            <a:miter lim="400000"/>
          </a:ln>
          <a:extLst>
            <a:ext uri="{C572A759-6A51-4108-AA02-DFA0A04FC94B}">
              <ma14:wrappingTextBoxFlag xmlns:ma14="http://schemas.microsoft.com/office/mac/drawingml/2011/main" val="1"/>
            </a:ext>
          </a:extLst>
        </p:spPr>
        <p:txBody>
          <a:bodyPr wrap="none" lIns="35100" tIns="35100" rIns="35100" bIns="35100">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2600"/>
                </a:solidFill>
                <a:latin typeface="Wingdings"/>
                <a:ea typeface="Wingdings"/>
                <a:cs typeface="Wingdings"/>
                <a:sym typeface="Wingdings"/>
              </a:defRPr>
            </a:lvl1pPr>
          </a:lstStyle>
          <a:p>
            <a:pPr/>
            <a:r>
              <a:t>☠</a:t>
            </a:r>
          </a:p>
        </p:txBody>
      </p:sp>
      <p:sp>
        <p:nvSpPr>
          <p:cNvPr id="577" name="☺"/>
          <p:cNvSpPr txBox="1"/>
          <p:nvPr/>
        </p:nvSpPr>
        <p:spPr>
          <a:xfrm>
            <a:off x="5206000" y="2452632"/>
            <a:ext cx="45720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4F8F00"/>
                </a:solidFill>
                <a:latin typeface="Wingdings"/>
                <a:ea typeface="Wingdings"/>
                <a:cs typeface="Wingdings"/>
                <a:sym typeface="Wingdings"/>
              </a:defRPr>
            </a:lvl1pPr>
          </a:lstStyle>
          <a:p>
            <a:pPr/>
            <a:r>
              <a:t>☺</a:t>
            </a:r>
          </a:p>
        </p:txBody>
      </p:sp>
      <p:sp>
        <p:nvSpPr>
          <p:cNvPr id="578" name="☹"/>
          <p:cNvSpPr txBox="1"/>
          <p:nvPr/>
        </p:nvSpPr>
        <p:spPr>
          <a:xfrm>
            <a:off x="6543438" y="2437995"/>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79" name="No!"/>
          <p:cNvSpPr txBox="1"/>
          <p:nvPr/>
        </p:nvSpPr>
        <p:spPr>
          <a:xfrm>
            <a:off x="8290513" y="4979932"/>
            <a:ext cx="461963"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No!</a:t>
            </a:r>
          </a:p>
        </p:txBody>
      </p:sp>
      <p:sp>
        <p:nvSpPr>
          <p:cNvPr id="580" name="Sent it?"/>
          <p:cNvSpPr txBox="1"/>
          <p:nvPr/>
        </p:nvSpPr>
        <p:spPr>
          <a:xfrm>
            <a:off x="8190500" y="5565719"/>
            <a:ext cx="954089" cy="319081"/>
          </a:xfrm>
          <a:prstGeom prst="rect">
            <a:avLst/>
          </a:prstGeom>
          <a:ln w="12700">
            <a:miter lim="400000"/>
          </a:ln>
          <a:extLst>
            <a:ext uri="{C572A759-6A51-4108-AA02-DFA0A04FC94B}">
              <ma14:wrappingTextBoxFlag xmlns:ma14="http://schemas.microsoft.com/office/mac/drawingml/2011/main" val="1"/>
            </a:ext>
          </a:extLst>
        </p:spPr>
        <p:txBody>
          <a:bodyPr lIns="26190" tIns="26190" rIns="26190" bIns="26190">
            <a:spAutoFit/>
          </a:bodyPr>
          <a:lstStyle>
            <a:lvl1pPr defTabSz="91440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945200"/>
                </a:solidFill>
                <a:latin typeface="Georgia"/>
                <a:ea typeface="Georgia"/>
                <a:cs typeface="Georgia"/>
                <a:sym typeface="Georgia"/>
              </a:defRPr>
            </a:lvl1pPr>
          </a:lstStyle>
          <a:p>
            <a:pPr/>
            <a:r>
              <a:t>Sent it?</a:t>
            </a:r>
          </a:p>
        </p:txBody>
      </p:sp>
      <p:sp>
        <p:nvSpPr>
          <p:cNvPr id="581" name="Line"/>
          <p:cNvSpPr/>
          <p:nvPr/>
        </p:nvSpPr>
        <p:spPr>
          <a:xfrm>
            <a:off x="7250700" y="5135507"/>
            <a:ext cx="1069977" cy="1"/>
          </a:xfrm>
          <a:prstGeom prst="line">
            <a:avLst/>
          </a:prstGeom>
          <a:ln w="3175" cap="sq">
            <a:solidFill>
              <a:srgbClr val="000000"/>
            </a:solidFill>
            <a:miter/>
            <a:tailEnd type="triangle"/>
          </a:ln>
        </p:spPr>
        <p:txBody>
          <a:bodyPr lIns="45719" rIns="45719"/>
          <a:lstStyle/>
          <a:p>
            <a:pPr defTabSz="914400">
              <a:defRPr>
                <a:latin typeface="+mn-lt"/>
                <a:ea typeface="+mn-ea"/>
                <a:cs typeface="+mn-cs"/>
                <a:sym typeface="Calibri"/>
              </a:defRPr>
            </a:pPr>
          </a:p>
        </p:txBody>
      </p:sp>
      <p:sp>
        <p:nvSpPr>
          <p:cNvPr id="582" name="Line"/>
          <p:cNvSpPr/>
          <p:nvPr/>
        </p:nvSpPr>
        <p:spPr>
          <a:xfrm>
            <a:off x="7137988" y="5691132"/>
            <a:ext cx="1011238" cy="1588"/>
          </a:xfrm>
          <a:prstGeom prst="line">
            <a:avLst/>
          </a:prstGeom>
          <a:ln w="3175" cap="sq">
            <a:solidFill>
              <a:srgbClr val="000000"/>
            </a:solidFill>
            <a:miter/>
            <a:headEnd type="triangle"/>
          </a:ln>
        </p:spPr>
        <p:txBody>
          <a:bodyPr lIns="45719" rIns="45719"/>
          <a:lstStyle/>
          <a:p>
            <a:pPr defTabSz="914400">
              <a:defRPr>
                <a:latin typeface="+mn-lt"/>
                <a:ea typeface="+mn-ea"/>
                <a:cs typeface="+mn-cs"/>
                <a:sym typeface="Calibri"/>
              </a:defRPr>
            </a:pPr>
          </a:p>
        </p:txBody>
      </p:sp>
      <p:sp>
        <p:nvSpPr>
          <p:cNvPr id="583" name="☹"/>
          <p:cNvSpPr txBox="1"/>
          <p:nvPr/>
        </p:nvSpPr>
        <p:spPr>
          <a:xfrm>
            <a:off x="8290513" y="2400245"/>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4" name="☹"/>
          <p:cNvSpPr txBox="1"/>
          <p:nvPr/>
        </p:nvSpPr>
        <p:spPr>
          <a:xfrm>
            <a:off x="3593100" y="3752794"/>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5" name="☹"/>
          <p:cNvSpPr txBox="1"/>
          <p:nvPr/>
        </p:nvSpPr>
        <p:spPr>
          <a:xfrm>
            <a:off x="5401481" y="3774051"/>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6" name="☹"/>
          <p:cNvSpPr txBox="1"/>
          <p:nvPr/>
        </p:nvSpPr>
        <p:spPr>
          <a:xfrm>
            <a:off x="6566924" y="3742087"/>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7" name="☹"/>
          <p:cNvSpPr txBox="1"/>
          <p:nvPr/>
        </p:nvSpPr>
        <p:spPr>
          <a:xfrm>
            <a:off x="8410369" y="3696753"/>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8" name="☹"/>
          <p:cNvSpPr txBox="1"/>
          <p:nvPr/>
        </p:nvSpPr>
        <p:spPr>
          <a:xfrm>
            <a:off x="3593100" y="5008537"/>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89" name="☹"/>
          <p:cNvSpPr txBox="1"/>
          <p:nvPr/>
        </p:nvSpPr>
        <p:spPr>
          <a:xfrm>
            <a:off x="5377352" y="5004196"/>
            <a:ext cx="514351" cy="654401"/>
          </a:xfrm>
          <a:prstGeom prst="rect">
            <a:avLst/>
          </a:prstGeom>
          <a:ln w="12700">
            <a:miter lim="400000"/>
          </a:ln>
          <a:extLst>
            <a:ext uri="{C572A759-6A51-4108-AA02-DFA0A04FC94B}">
              <ma14:wrappingTextBoxFlag xmlns:ma14="http://schemas.microsoft.com/office/mac/drawingml/2011/main" val="1"/>
            </a:ext>
          </a:extLst>
        </p:spPr>
        <p:txBody>
          <a:bodyPr lIns="35100" tIns="35100" rIns="35100" bIns="35100">
            <a:spAutoFit/>
          </a:bodyPr>
          <a:lstStyle>
            <a:lvl1pPr defTabSz="914400">
              <a:spcBef>
                <a:spcPts val="2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941100"/>
                </a:solidFill>
                <a:latin typeface="Wingdings"/>
                <a:ea typeface="Wingdings"/>
                <a:cs typeface="Wingdings"/>
                <a:sym typeface="Wingdings"/>
              </a:defRPr>
            </a:lvl1pPr>
          </a:lstStyle>
          <a:p>
            <a:pPr/>
            <a:r>
              <a:t>☹</a:t>
            </a:r>
          </a:p>
        </p:txBody>
      </p:sp>
      <p:sp>
        <p:nvSpPr>
          <p:cNvPr id="590" name="Availability"/>
          <p:cNvSpPr txBox="1"/>
          <p:nvPr/>
        </p:nvSpPr>
        <p:spPr>
          <a:xfrm>
            <a:off x="9309158" y="2829187"/>
            <a:ext cx="1737529"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941751"/>
                </a:solidFill>
              </a:defRPr>
            </a:lvl1pPr>
          </a:lstStyle>
          <a:p>
            <a:pPr/>
            <a:r>
              <a:t>Availability</a:t>
            </a:r>
          </a:p>
        </p:txBody>
      </p:sp>
      <p:sp>
        <p:nvSpPr>
          <p:cNvPr id="591" name="Authenticity"/>
          <p:cNvSpPr txBox="1"/>
          <p:nvPr/>
        </p:nvSpPr>
        <p:spPr>
          <a:xfrm>
            <a:off x="1104683" y="5461284"/>
            <a:ext cx="1865671"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941751"/>
                </a:solidFill>
              </a:defRPr>
            </a:lvl1pPr>
          </a:lstStyle>
          <a:p>
            <a:pPr/>
            <a:r>
              <a:t>Authenticity</a:t>
            </a:r>
          </a:p>
        </p:txBody>
      </p:sp>
      <p:sp>
        <p:nvSpPr>
          <p:cNvPr id="592" name="Integrity"/>
          <p:cNvSpPr txBox="1"/>
          <p:nvPr/>
        </p:nvSpPr>
        <p:spPr>
          <a:xfrm>
            <a:off x="1101449" y="4089662"/>
            <a:ext cx="129878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941751"/>
                </a:solidFill>
              </a:defRPr>
            </a:lvl1pPr>
          </a:lstStyle>
          <a:p>
            <a:pPr/>
            <a:r>
              <a:t>Integrity</a:t>
            </a:r>
          </a:p>
        </p:txBody>
      </p:sp>
      <p:sp>
        <p:nvSpPr>
          <p:cNvPr id="593" name="Non Repudiation"/>
          <p:cNvSpPr txBox="1"/>
          <p:nvPr/>
        </p:nvSpPr>
        <p:spPr>
          <a:xfrm>
            <a:off x="9246025" y="5475262"/>
            <a:ext cx="2566949"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941751"/>
                </a:solidFill>
              </a:defRPr>
            </a:lvl1pPr>
          </a:lstStyle>
          <a:p>
            <a:pPr/>
            <a:r>
              <a:t>Non Repudiation</a:t>
            </a:r>
          </a:p>
        </p:txBody>
      </p:sp>
      <p:sp>
        <p:nvSpPr>
          <p:cNvPr id="594" name="Confidentiality"/>
          <p:cNvSpPr txBox="1"/>
          <p:nvPr/>
        </p:nvSpPr>
        <p:spPr>
          <a:xfrm>
            <a:off x="9185326" y="4214730"/>
            <a:ext cx="223744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941751"/>
                </a:solidFill>
              </a:defRPr>
            </a:lvl1pPr>
          </a:lstStyle>
          <a:p>
            <a:pPr/>
            <a:r>
              <a:t>Confidentiality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Web Based Attacks…"/>
          <p:cNvSpPr txBox="1"/>
          <p:nvPr>
            <p:ph type="body" sz="quarter" idx="1"/>
          </p:nvPr>
        </p:nvSpPr>
        <p:spPr>
          <a:xfrm>
            <a:off x="1424067" y="2802958"/>
            <a:ext cx="4247443" cy="3412187"/>
          </a:xfrm>
          <a:prstGeom prst="rect">
            <a:avLst/>
          </a:prstGeom>
          <a:ln w="60325" cap="rnd">
            <a:solidFill>
              <a:srgbClr val="942193"/>
            </a:solidFill>
            <a:round/>
          </a:ln>
        </p:spPr>
        <p:txBody>
          <a:bodyPr/>
          <a:lstStyle/>
          <a:p>
            <a:pPr marL="0" indent="0" algn="ctr">
              <a:buClrTx/>
              <a:buSzTx/>
              <a:buNone/>
              <a:defRPr sz="3000"/>
            </a:pPr>
            <a:r>
              <a:rPr b="1">
                <a:solidFill>
                  <a:srgbClr val="942193"/>
                </a:solidFill>
              </a:rPr>
              <a:t>Web Based Attacks </a:t>
            </a:r>
            <a:endParaRPr b="1">
              <a:solidFill>
                <a:srgbClr val="942193"/>
              </a:solidFill>
            </a:endParaRPr>
          </a:p>
          <a:p>
            <a:pPr marL="0" indent="0" algn="ctr">
              <a:buClrTx/>
              <a:buSzTx/>
              <a:buNone/>
              <a:defRPr sz="2200"/>
            </a:pPr>
            <a:endParaRPr b="1" sz="3200">
              <a:solidFill>
                <a:srgbClr val="942193"/>
              </a:solidFill>
            </a:endParaRPr>
          </a:p>
          <a:p>
            <a:pPr marL="0" indent="0" algn="ctr">
              <a:buClrTx/>
              <a:buSzTx/>
              <a:buNone/>
              <a:defRPr sz="2200"/>
            </a:pPr>
            <a:r>
              <a:t>These are the attacks on a website or  web application </a:t>
            </a:r>
          </a:p>
        </p:txBody>
      </p:sp>
      <p:sp>
        <p:nvSpPr>
          <p:cNvPr id="597" name="Classification of Cyber Attacks"/>
          <p:cNvSpPr txBox="1"/>
          <p:nvPr/>
        </p:nvSpPr>
        <p:spPr>
          <a:xfrm>
            <a:off x="1037758" y="821536"/>
            <a:ext cx="686971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Classification of Cyber Attacks</a:t>
            </a:r>
          </a:p>
        </p:txBody>
      </p:sp>
      <p:sp>
        <p:nvSpPr>
          <p:cNvPr id="598" name="System Based Attacks…"/>
          <p:cNvSpPr txBox="1"/>
          <p:nvPr/>
        </p:nvSpPr>
        <p:spPr>
          <a:xfrm>
            <a:off x="6172794" y="2802958"/>
            <a:ext cx="4247444" cy="3412187"/>
          </a:xfrm>
          <a:prstGeom prst="rect">
            <a:avLst/>
          </a:prstGeom>
          <a:ln w="60325" cap="rnd">
            <a:solidFill>
              <a:srgbClr val="531B93"/>
            </a:solidFill>
          </a:ln>
          <a:extLst>
            <a:ext uri="{C572A759-6A51-4108-AA02-DFA0A04FC94B}">
              <ma14:wrappingTextBoxFlag xmlns:ma14="http://schemas.microsoft.com/office/mac/drawingml/2011/main" val="1"/>
            </a:ext>
          </a:extLst>
        </p:spPr>
        <p:txBody>
          <a:bodyPr lIns="45719" rIns="45719">
            <a:normAutofit fontScale="100000" lnSpcReduction="0"/>
          </a:bodyPr>
          <a:lstStyle/>
          <a:p>
            <a:pPr algn="ctr">
              <a:spcBef>
                <a:spcPts val="1000"/>
              </a:spcBef>
              <a:defRPr sz="3000">
                <a:solidFill>
                  <a:srgbClr val="404040"/>
                </a:solidFill>
              </a:defRPr>
            </a:pPr>
            <a:r>
              <a:rPr b="1">
                <a:solidFill>
                  <a:srgbClr val="531B93"/>
                </a:solidFill>
              </a:rPr>
              <a:t>System Based Attacks</a:t>
            </a:r>
            <a:r>
              <a:rPr b="1">
                <a:solidFill>
                  <a:srgbClr val="942193"/>
                </a:solidFill>
              </a:rPr>
              <a:t> </a:t>
            </a:r>
            <a:endParaRPr b="1" sz="3200">
              <a:solidFill>
                <a:srgbClr val="942193"/>
              </a:solidFill>
            </a:endParaRPr>
          </a:p>
          <a:p>
            <a:pPr algn="ctr">
              <a:spcBef>
                <a:spcPts val="1000"/>
              </a:spcBef>
              <a:defRPr sz="2200">
                <a:solidFill>
                  <a:srgbClr val="404040"/>
                </a:solidFill>
              </a:defRPr>
            </a:pPr>
            <a:endParaRPr b="1" sz="3200">
              <a:solidFill>
                <a:srgbClr val="942193"/>
              </a:solidFill>
            </a:endParaRPr>
          </a:p>
          <a:p>
            <a:pPr algn="ctr">
              <a:spcBef>
                <a:spcPts val="1000"/>
              </a:spcBef>
              <a:defRPr sz="2200">
                <a:solidFill>
                  <a:srgbClr val="404040"/>
                </a:solidFill>
              </a:defRPr>
            </a:pPr>
            <a:r>
              <a:t>Attacks that are intended to compromise a computer or computer network</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Web Based Attacks…"/>
          <p:cNvSpPr txBox="1"/>
          <p:nvPr>
            <p:ph type="body" sz="quarter" idx="1"/>
          </p:nvPr>
        </p:nvSpPr>
        <p:spPr>
          <a:xfrm>
            <a:off x="1388965" y="2615084"/>
            <a:ext cx="4314082" cy="3787935"/>
          </a:xfrm>
          <a:prstGeom prst="rect">
            <a:avLst/>
          </a:prstGeom>
          <a:ln w="60325" cap="rnd">
            <a:solidFill>
              <a:srgbClr val="942193"/>
            </a:solidFill>
            <a:round/>
          </a:ln>
        </p:spPr>
        <p:txBody>
          <a:bodyPr/>
          <a:lstStyle/>
          <a:p>
            <a:pPr marL="0" indent="0" algn="ctr" defTabSz="443484">
              <a:spcBef>
                <a:spcPts val="900"/>
              </a:spcBef>
              <a:buClrTx/>
              <a:buSzTx/>
              <a:buNone/>
              <a:defRPr sz="2910"/>
            </a:pPr>
            <a:r>
              <a:rPr b="1">
                <a:solidFill>
                  <a:srgbClr val="942193"/>
                </a:solidFill>
              </a:rPr>
              <a:t>Web Based Attacks </a:t>
            </a:r>
            <a:endParaRPr b="1">
              <a:solidFill>
                <a:srgbClr val="942193"/>
              </a:solidFill>
            </a:endParaRPr>
          </a:p>
          <a:p>
            <a:pPr marL="332612" indent="-332612" defTabSz="443484">
              <a:spcBef>
                <a:spcPts val="900"/>
              </a:spcBef>
              <a:defRPr sz="2134"/>
            </a:pPr>
            <a:r>
              <a:t>DDoS</a:t>
            </a:r>
          </a:p>
          <a:p>
            <a:pPr marL="332612" indent="-332612" defTabSz="443484">
              <a:spcBef>
                <a:spcPts val="900"/>
              </a:spcBef>
              <a:defRPr sz="2134"/>
            </a:pPr>
            <a:r>
              <a:t>Brute</a:t>
            </a:r>
            <a:r>
              <a:rPr spc="-38"/>
              <a:t> </a:t>
            </a:r>
            <a:r>
              <a:rPr spc="-22"/>
              <a:t>Force</a:t>
            </a:r>
            <a:endParaRPr spc="-22"/>
          </a:p>
          <a:p>
            <a:pPr marL="332612" indent="-332612" defTabSz="443484">
              <a:spcBef>
                <a:spcPts val="900"/>
              </a:spcBef>
              <a:defRPr sz="2134"/>
            </a:pPr>
            <a:r>
              <a:t>Session</a:t>
            </a:r>
            <a:r>
              <a:rPr spc="-76"/>
              <a:t> </a:t>
            </a:r>
            <a:r>
              <a:t>Hijacking</a:t>
            </a:r>
          </a:p>
          <a:p>
            <a:pPr marL="332612" indent="-332612" defTabSz="443484">
              <a:spcBef>
                <a:spcPts val="900"/>
              </a:spcBef>
              <a:defRPr sz="2134"/>
            </a:pPr>
            <a:r>
              <a:t>Man in</a:t>
            </a:r>
            <a:r>
              <a:rPr spc="-60"/>
              <a:t> </a:t>
            </a:r>
            <a:r>
              <a:t>Middle</a:t>
            </a:r>
          </a:p>
          <a:p>
            <a:pPr marL="332612" indent="-332612" defTabSz="443484">
              <a:spcBef>
                <a:spcPts val="900"/>
              </a:spcBef>
              <a:defRPr sz="2134"/>
            </a:pPr>
            <a:r>
              <a:t>SQL</a:t>
            </a:r>
            <a:r>
              <a:rPr spc="-22"/>
              <a:t> </a:t>
            </a:r>
            <a:r>
              <a:rPr spc="-7"/>
              <a:t>Injection</a:t>
            </a:r>
            <a:endParaRPr spc="-7"/>
          </a:p>
          <a:p>
            <a:pPr marL="332612" indent="-332612" defTabSz="443484">
              <a:spcBef>
                <a:spcPts val="900"/>
              </a:spcBef>
              <a:defRPr sz="2134"/>
            </a:pPr>
            <a:r>
              <a:t>Phishing</a:t>
            </a:r>
          </a:p>
          <a:p>
            <a:pPr marL="332612" indent="-332612" defTabSz="443484">
              <a:spcBef>
                <a:spcPts val="900"/>
              </a:spcBef>
              <a:defRPr sz="2134"/>
            </a:pPr>
            <a:r>
              <a:t>Watering Hole</a:t>
            </a:r>
          </a:p>
        </p:txBody>
      </p:sp>
      <p:sp>
        <p:nvSpPr>
          <p:cNvPr id="601" name="Classification of Cyber Attacks"/>
          <p:cNvSpPr txBox="1"/>
          <p:nvPr/>
        </p:nvSpPr>
        <p:spPr>
          <a:xfrm>
            <a:off x="1037758" y="821536"/>
            <a:ext cx="686971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Classification of Cyber Attacks</a:t>
            </a:r>
          </a:p>
        </p:txBody>
      </p:sp>
      <p:sp>
        <p:nvSpPr>
          <p:cNvPr id="602" name="System Based Attacks…"/>
          <p:cNvSpPr txBox="1"/>
          <p:nvPr/>
        </p:nvSpPr>
        <p:spPr>
          <a:xfrm>
            <a:off x="6079189" y="2604048"/>
            <a:ext cx="4247444" cy="3810007"/>
          </a:xfrm>
          <a:prstGeom prst="rect">
            <a:avLst/>
          </a:prstGeom>
          <a:ln w="60325" cap="rnd">
            <a:solidFill>
              <a:srgbClr val="531B93"/>
            </a:solidFill>
          </a:ln>
          <a:extLst>
            <a:ext uri="{C572A759-6A51-4108-AA02-DFA0A04FC94B}">
              <ma14:wrappingTextBoxFlag xmlns:ma14="http://schemas.microsoft.com/office/mac/drawingml/2011/main" val="1"/>
            </a:ext>
          </a:extLst>
        </p:spPr>
        <p:txBody>
          <a:bodyPr lIns="45719" rIns="45719">
            <a:normAutofit fontScale="100000" lnSpcReduction="0"/>
          </a:bodyPr>
          <a:lstStyle/>
          <a:p>
            <a:pPr algn="ctr">
              <a:spcBef>
                <a:spcPts val="1000"/>
              </a:spcBef>
              <a:defRPr sz="3000">
                <a:solidFill>
                  <a:srgbClr val="404040"/>
                </a:solidFill>
              </a:defRPr>
            </a:pPr>
            <a:r>
              <a:rPr b="1">
                <a:solidFill>
                  <a:srgbClr val="531B93"/>
                </a:solidFill>
              </a:rPr>
              <a:t>System Based Attacks</a:t>
            </a:r>
            <a:r>
              <a:rPr b="1">
                <a:solidFill>
                  <a:srgbClr val="942193"/>
                </a:solidFill>
              </a:rPr>
              <a:t> </a:t>
            </a:r>
            <a:endParaRPr b="1" sz="3200">
              <a:solidFill>
                <a:srgbClr val="942193"/>
              </a:solidFill>
            </a:endParaRPr>
          </a:p>
          <a:p>
            <a:pPr marL="342899" indent="-342899">
              <a:spcBef>
                <a:spcPts val="1000"/>
              </a:spcBef>
              <a:buClr>
                <a:schemeClr val="accent1"/>
              </a:buClr>
              <a:buSzPct val="80000"/>
              <a:buChar char=""/>
              <a:defRPr sz="2200">
                <a:solidFill>
                  <a:srgbClr val="404040"/>
                </a:solidFill>
              </a:defRPr>
            </a:pPr>
            <a:r>
              <a:t>Virus</a:t>
            </a:r>
          </a:p>
          <a:p>
            <a:pPr marL="342899" indent="-342899">
              <a:spcBef>
                <a:spcPts val="1000"/>
              </a:spcBef>
              <a:buClr>
                <a:schemeClr val="accent1"/>
              </a:buClr>
              <a:buSzPct val="80000"/>
              <a:buChar char=""/>
              <a:defRPr sz="2200">
                <a:solidFill>
                  <a:srgbClr val="404040"/>
                </a:solidFill>
              </a:defRPr>
            </a:pPr>
            <a:r>
              <a:t>Worms</a:t>
            </a:r>
          </a:p>
          <a:p>
            <a:pPr marL="342899" indent="-342899">
              <a:spcBef>
                <a:spcPts val="1000"/>
              </a:spcBef>
              <a:buClr>
                <a:schemeClr val="accent1"/>
              </a:buClr>
              <a:buSzPct val="80000"/>
              <a:buChar char=""/>
              <a:defRPr sz="2200">
                <a:solidFill>
                  <a:srgbClr val="404040"/>
                </a:solidFill>
              </a:defRPr>
            </a:pPr>
            <a:r>
              <a:t>Trojan Horse</a:t>
            </a:r>
          </a:p>
          <a:p>
            <a:pPr marL="342899" indent="-342899">
              <a:spcBef>
                <a:spcPts val="1000"/>
              </a:spcBef>
              <a:buClr>
                <a:schemeClr val="accent1"/>
              </a:buClr>
              <a:buSzPct val="80000"/>
              <a:buChar char=""/>
              <a:defRPr sz="2200">
                <a:solidFill>
                  <a:srgbClr val="404040"/>
                </a:solidFill>
              </a:defRPr>
            </a:pPr>
            <a:r>
              <a:t>Back Doors</a:t>
            </a:r>
          </a:p>
          <a:p>
            <a:pPr marL="342899" indent="-342899">
              <a:spcBef>
                <a:spcPts val="1000"/>
              </a:spcBef>
              <a:buClr>
                <a:schemeClr val="accent1"/>
              </a:buClr>
              <a:buSzPct val="80000"/>
              <a:buChar char=""/>
              <a:defRPr sz="2200">
                <a:solidFill>
                  <a:srgbClr val="404040"/>
                </a:solidFill>
              </a:defRPr>
            </a:pPr>
            <a:r>
              <a:t>Bots</a:t>
            </a:r>
            <a:endParaRPr b="1" sz="3200">
              <a:solidFill>
                <a:srgbClr val="942193"/>
              </a:solidFill>
            </a:endParaR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4" name="denial-of-service-attack-example.png" descr="denial-of-service-attack-example.png"/>
          <p:cNvPicPr>
            <a:picLocks noChangeAspect="1"/>
          </p:cNvPicPr>
          <p:nvPr/>
        </p:nvPicPr>
        <p:blipFill>
          <a:blip r:embed="rId2">
            <a:extLst/>
          </a:blip>
          <a:stretch>
            <a:fillRect/>
          </a:stretch>
        </p:blipFill>
        <p:spPr>
          <a:xfrm>
            <a:off x="2482802" y="-291986"/>
            <a:ext cx="7434889" cy="755880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Title 1"/>
          <p:cNvSpPr txBox="1"/>
          <p:nvPr>
            <p:ph type="title"/>
          </p:nvPr>
        </p:nvSpPr>
        <p:spPr>
          <a:xfrm>
            <a:off x="1154953" y="973667"/>
            <a:ext cx="8761415" cy="706966"/>
          </a:xfrm>
          <a:prstGeom prst="rect">
            <a:avLst/>
          </a:prstGeom>
        </p:spPr>
        <p:txBody>
          <a:bodyPr/>
          <a:lstStyle/>
          <a:p>
            <a:pPr/>
            <a:r>
              <a:t>Cyber Security - Cyber Attack</a:t>
            </a:r>
          </a:p>
        </p:txBody>
      </p:sp>
      <p:sp>
        <p:nvSpPr>
          <p:cNvPr id="396" name="Content Placeholder 2"/>
          <p:cNvSpPr txBox="1"/>
          <p:nvPr>
            <p:ph type="body" idx="1"/>
          </p:nvPr>
        </p:nvSpPr>
        <p:spPr>
          <a:xfrm>
            <a:off x="720296" y="2603500"/>
            <a:ext cx="10965539" cy="3682397"/>
          </a:xfrm>
          <a:prstGeom prst="rect">
            <a:avLst/>
          </a:prstGeom>
        </p:spPr>
        <p:txBody>
          <a:bodyPr/>
          <a:lstStyle/>
          <a:p>
            <a:pPr marL="0" indent="12700" defTabSz="914400">
              <a:spcBef>
                <a:spcPts val="800"/>
              </a:spcBef>
              <a:buClrTx/>
              <a:buSzTx/>
              <a:buNone/>
              <a:defRPr b="1" spc="-16" sz="2600">
                <a:solidFill>
                  <a:srgbClr val="942193"/>
                </a:solidFill>
              </a:defRPr>
            </a:pPr>
            <a:r>
              <a:t>What </a:t>
            </a:r>
            <a:r>
              <a:rPr spc="-8"/>
              <a:t>is </a:t>
            </a:r>
            <a:r>
              <a:t>Cyber Security</a:t>
            </a:r>
            <a:r>
              <a:rPr spc="48"/>
              <a:t> </a:t>
            </a:r>
            <a:r>
              <a:rPr spc="-8"/>
              <a:t>?</a:t>
            </a:r>
          </a:p>
          <a:p>
            <a:pPr marL="0" indent="27305" algn="just" defTabSz="914400">
              <a:spcBef>
                <a:spcPts val="600"/>
              </a:spcBef>
              <a:buClrTx/>
              <a:buSzTx/>
              <a:buNone/>
              <a:tabLst>
                <a:tab pos="584200" algn="l"/>
                <a:tab pos="1295400" algn="l"/>
                <a:tab pos="1562100" algn="l"/>
                <a:tab pos="1790700" algn="l"/>
              </a:tabLst>
              <a:defRPr spc="-7" sz="2100">
                <a:solidFill>
                  <a:srgbClr val="5E5E5E"/>
                </a:solidFill>
              </a:defRPr>
            </a:pPr>
            <a:r>
              <a:t>Cyber security </a:t>
            </a:r>
            <a:r>
              <a:rPr spc="0"/>
              <a:t>is a </a:t>
            </a:r>
            <a:r>
              <a:rPr spc="-15"/>
              <a:t>practice which intends to protect </a:t>
            </a:r>
            <a:r>
              <a:t>computers, networks, programs  and data from unintended </a:t>
            </a:r>
            <a:r>
              <a:rPr spc="0"/>
              <a:t>or  </a:t>
            </a:r>
            <a:r>
              <a:t>unauthorised access, change </a:t>
            </a:r>
            <a:r>
              <a:rPr spc="0"/>
              <a:t>or  </a:t>
            </a:r>
            <a:r>
              <a:t>destruction</a:t>
            </a:r>
          </a:p>
          <a:p>
            <a:pPr marL="0" indent="27305" algn="just" defTabSz="914400">
              <a:spcBef>
                <a:spcPts val="600"/>
              </a:spcBef>
              <a:buClrTx/>
              <a:buSzTx/>
              <a:buNone/>
              <a:tabLst>
                <a:tab pos="584200" algn="l"/>
                <a:tab pos="1295400" algn="l"/>
                <a:tab pos="1562100" algn="l"/>
                <a:tab pos="1790700" algn="l"/>
              </a:tabLst>
              <a:defRPr spc="-7" sz="2100">
                <a:solidFill>
                  <a:srgbClr val="5E5E5E"/>
                </a:solidFill>
              </a:defRPr>
            </a:pPr>
          </a:p>
          <a:p>
            <a:pPr marL="0" indent="12700" defTabSz="914400">
              <a:spcBef>
                <a:spcPts val="800"/>
              </a:spcBef>
              <a:buClrTx/>
              <a:buSzTx/>
              <a:buNone/>
              <a:defRPr b="1" spc="-16" sz="2600">
                <a:solidFill>
                  <a:srgbClr val="942193"/>
                </a:solidFill>
              </a:defRPr>
            </a:pPr>
            <a:r>
              <a:t>What </a:t>
            </a:r>
            <a:r>
              <a:rPr spc="-8"/>
              <a:t>is </a:t>
            </a:r>
            <a:r>
              <a:t>Cyber Attack</a:t>
            </a:r>
            <a:r>
              <a:rPr spc="48"/>
              <a:t> </a:t>
            </a:r>
            <a:r>
              <a:rPr spc="-8"/>
              <a:t>?</a:t>
            </a:r>
          </a:p>
          <a:p>
            <a:pPr lvl="3" marL="0" indent="0" algn="just" defTabSz="914400">
              <a:spcBef>
                <a:spcPts val="600"/>
              </a:spcBef>
              <a:buClrTx/>
              <a:buSzTx/>
              <a:buNone/>
              <a:tabLst>
                <a:tab pos="584200" algn="l"/>
                <a:tab pos="1295400" algn="l"/>
                <a:tab pos="1562100" algn="l"/>
                <a:tab pos="1790700" algn="l"/>
              </a:tabLst>
              <a:defRPr spc="-7" sz="2100">
                <a:solidFill>
                  <a:srgbClr val="5E5E5E"/>
                </a:solidFill>
              </a:defRPr>
            </a:pPr>
            <a:r>
              <a:t>An </a:t>
            </a:r>
            <a:r>
              <a:rPr spc="-15"/>
              <a:t>attempt by </a:t>
            </a:r>
            <a:r>
              <a:rPr spc="-22"/>
              <a:t>hackers </a:t>
            </a:r>
            <a:r>
              <a:rPr spc="-15"/>
              <a:t>to  </a:t>
            </a:r>
            <a:r>
              <a:t>damage or </a:t>
            </a:r>
            <a:r>
              <a:rPr spc="-15"/>
              <a:t>destroy </a:t>
            </a:r>
            <a:r>
              <a:t>a </a:t>
            </a:r>
            <a:r>
              <a:rPr spc="-15"/>
              <a:t>computer  </a:t>
            </a:r>
            <a:r>
              <a:t>network or</a:t>
            </a:r>
            <a:r>
              <a:rPr spc="-45"/>
              <a:t> </a:t>
            </a:r>
            <a:r>
              <a:rPr spc="-15"/>
              <a:t>system.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Title 1"/>
          <p:cNvSpPr txBox="1"/>
          <p:nvPr>
            <p:ph type="title"/>
          </p:nvPr>
        </p:nvSpPr>
        <p:spPr>
          <a:xfrm>
            <a:off x="1154953" y="973667"/>
            <a:ext cx="8761415" cy="706966"/>
          </a:xfrm>
          <a:prstGeom prst="rect">
            <a:avLst/>
          </a:prstGeom>
        </p:spPr>
        <p:txBody>
          <a:bodyPr/>
          <a:lstStyle/>
          <a:p>
            <a:pPr/>
            <a:r>
              <a:t>Different ways DoS can be used</a:t>
            </a:r>
          </a:p>
        </p:txBody>
      </p:sp>
      <p:grpSp>
        <p:nvGrpSpPr>
          <p:cNvPr id="609" name="object 22"/>
          <p:cNvGrpSpPr/>
          <p:nvPr/>
        </p:nvGrpSpPr>
        <p:grpSpPr>
          <a:xfrm>
            <a:off x="6533448" y="3327244"/>
            <a:ext cx="5621371" cy="4269230"/>
            <a:chOff x="0" y="0"/>
            <a:chExt cx="5621369" cy="4269228"/>
          </a:xfrm>
        </p:grpSpPr>
        <p:pic>
          <p:nvPicPr>
            <p:cNvPr id="607" name="object 23" descr="object 23"/>
            <p:cNvPicPr>
              <a:picLocks noChangeAspect="1"/>
            </p:cNvPicPr>
            <p:nvPr/>
          </p:nvPicPr>
          <p:blipFill>
            <a:blip r:embed="rId2">
              <a:extLst/>
            </a:blip>
            <a:stretch>
              <a:fillRect/>
            </a:stretch>
          </p:blipFill>
          <p:spPr>
            <a:xfrm>
              <a:off x="0" y="0"/>
              <a:ext cx="5621370" cy="2158205"/>
            </a:xfrm>
            <a:prstGeom prst="rect">
              <a:avLst/>
            </a:prstGeom>
            <a:ln w="12700" cap="flat">
              <a:noFill/>
              <a:miter lim="400000"/>
            </a:ln>
            <a:effectLst/>
          </p:spPr>
        </p:pic>
        <p:pic>
          <p:nvPicPr>
            <p:cNvPr id="608" name="object 24" descr="object 24"/>
            <p:cNvPicPr>
              <a:picLocks noChangeAspect="1"/>
            </p:cNvPicPr>
            <p:nvPr/>
          </p:nvPicPr>
          <p:blipFill>
            <a:blip r:embed="rId3">
              <a:extLst/>
            </a:blip>
            <a:stretch>
              <a:fillRect/>
            </a:stretch>
          </p:blipFill>
          <p:spPr>
            <a:xfrm>
              <a:off x="2252562" y="3293519"/>
              <a:ext cx="3339698" cy="975710"/>
            </a:xfrm>
            <a:prstGeom prst="rect">
              <a:avLst/>
            </a:prstGeom>
            <a:ln w="12700" cap="flat">
              <a:noFill/>
              <a:miter lim="400000"/>
            </a:ln>
            <a:effectLst/>
          </p:spPr>
        </p:pic>
      </p:grpSp>
      <p:sp>
        <p:nvSpPr>
          <p:cNvPr id="610" name="Content Placeholder 2"/>
          <p:cNvSpPr txBox="1"/>
          <p:nvPr>
            <p:ph type="body" sz="half" idx="1"/>
          </p:nvPr>
        </p:nvSpPr>
        <p:spPr>
          <a:xfrm>
            <a:off x="248890" y="2637367"/>
            <a:ext cx="6426996" cy="3659682"/>
          </a:xfrm>
          <a:prstGeom prst="rect">
            <a:avLst/>
          </a:prstGeom>
        </p:spPr>
        <p:txBody>
          <a:bodyPr/>
          <a:lstStyle/>
          <a:p>
            <a:pPr marL="246887" indent="-246887" algn="just" defTabSz="329184">
              <a:spcBef>
                <a:spcPts val="700"/>
              </a:spcBef>
              <a:defRPr sz="1584"/>
            </a:pPr>
            <a:r>
              <a:rPr b="1"/>
              <a:t>Buffer Overflow attack </a:t>
            </a:r>
            <a:r>
              <a:t>- the attacker </a:t>
            </a:r>
            <a:r>
              <a:rPr>
                <a:solidFill>
                  <a:srgbClr val="0093D3"/>
                </a:solidFill>
                <a:hlinkClick r:id="rId4" invalidUrl="" action="" tgtFrame="" tooltip="" history="1" highlightClick="0" endSnd="0"/>
              </a:rPr>
              <a:t>overloads a network address</a:t>
            </a:r>
            <a:r>
              <a:t> with traffic so that it is put out of use.</a:t>
            </a:r>
          </a:p>
          <a:p>
            <a:pPr marL="246887" indent="-246887" algn="just" defTabSz="329184">
              <a:spcBef>
                <a:spcPts val="700"/>
              </a:spcBef>
              <a:defRPr sz="1584"/>
            </a:pPr>
            <a:r>
              <a:rPr b="1"/>
              <a:t>Ping of Death or ICMP flood -</a:t>
            </a:r>
            <a:r>
              <a:t> takes unconfigured or misconfigured network devices and uses them to send spoof packets to ping every computer within the target network</a:t>
            </a:r>
          </a:p>
          <a:p>
            <a:pPr marL="246887" indent="-246887" algn="just" defTabSz="329184">
              <a:spcBef>
                <a:spcPts val="700"/>
              </a:spcBef>
              <a:defRPr sz="1584"/>
            </a:pPr>
            <a:r>
              <a:rPr b="1"/>
              <a:t>SYN Flood </a:t>
            </a:r>
            <a:r>
              <a:t>- send requests to connect to a server but don’t complete the handshake. </a:t>
            </a:r>
            <a:r>
              <a:rPr b="1"/>
              <a:t>Prevents legitimate users</a:t>
            </a:r>
            <a:endParaRPr b="1"/>
          </a:p>
          <a:p>
            <a:pPr marL="246887" indent="-246887" algn="just" defTabSz="329184">
              <a:spcBef>
                <a:spcPts val="700"/>
              </a:spcBef>
              <a:defRPr sz="1584"/>
            </a:pPr>
            <a:r>
              <a:rPr b="1"/>
              <a:t>TearDrop Attack</a:t>
            </a:r>
            <a:r>
              <a:t> -An  attacker sends IP data packet fragments to a network. The network then attempts to recompile these fragments into their original packets. The process of compiling these fragments exhausts the system and </a:t>
            </a:r>
            <a:r>
              <a:rPr b="1"/>
              <a:t>it ends up crashing</a:t>
            </a:r>
            <a:r>
              <a:t>. It crashes because the fields are designed to confuse the system so that it can not put them back together.</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Title 1"/>
          <p:cNvSpPr txBox="1"/>
          <p:nvPr>
            <p:ph type="title"/>
          </p:nvPr>
        </p:nvSpPr>
        <p:spPr>
          <a:xfrm>
            <a:off x="1154953" y="973667"/>
            <a:ext cx="8761415" cy="706966"/>
          </a:xfrm>
          <a:prstGeom prst="rect">
            <a:avLst/>
          </a:prstGeom>
        </p:spPr>
        <p:txBody>
          <a:bodyPr/>
          <a:lstStyle/>
          <a:p>
            <a:pPr/>
            <a:r>
              <a:t>Broad types of DDOS Attacks</a:t>
            </a:r>
          </a:p>
        </p:txBody>
      </p:sp>
      <p:grpSp>
        <p:nvGrpSpPr>
          <p:cNvPr id="615" name="object 22"/>
          <p:cNvGrpSpPr/>
          <p:nvPr/>
        </p:nvGrpSpPr>
        <p:grpSpPr>
          <a:xfrm>
            <a:off x="6664948" y="3486924"/>
            <a:ext cx="5621371" cy="4269229"/>
            <a:chOff x="0" y="0"/>
            <a:chExt cx="5621369" cy="4269228"/>
          </a:xfrm>
        </p:grpSpPr>
        <p:pic>
          <p:nvPicPr>
            <p:cNvPr id="613" name="object 23" descr="object 23"/>
            <p:cNvPicPr>
              <a:picLocks noChangeAspect="1"/>
            </p:cNvPicPr>
            <p:nvPr/>
          </p:nvPicPr>
          <p:blipFill>
            <a:blip r:embed="rId2">
              <a:extLst/>
            </a:blip>
            <a:stretch>
              <a:fillRect/>
            </a:stretch>
          </p:blipFill>
          <p:spPr>
            <a:xfrm>
              <a:off x="0" y="0"/>
              <a:ext cx="5621370" cy="2158205"/>
            </a:xfrm>
            <a:prstGeom prst="rect">
              <a:avLst/>
            </a:prstGeom>
            <a:ln w="12700" cap="flat">
              <a:noFill/>
              <a:miter lim="400000"/>
            </a:ln>
            <a:effectLst/>
          </p:spPr>
        </p:pic>
        <p:pic>
          <p:nvPicPr>
            <p:cNvPr id="614" name="object 24" descr="object 24"/>
            <p:cNvPicPr>
              <a:picLocks noChangeAspect="1"/>
            </p:cNvPicPr>
            <p:nvPr/>
          </p:nvPicPr>
          <p:blipFill>
            <a:blip r:embed="rId3">
              <a:extLst/>
            </a:blip>
            <a:stretch>
              <a:fillRect/>
            </a:stretch>
          </p:blipFill>
          <p:spPr>
            <a:xfrm>
              <a:off x="2252562" y="3293519"/>
              <a:ext cx="3339698" cy="975710"/>
            </a:xfrm>
            <a:prstGeom prst="rect">
              <a:avLst/>
            </a:prstGeom>
            <a:ln w="12700" cap="flat">
              <a:noFill/>
              <a:miter lim="400000"/>
            </a:ln>
            <a:effectLst/>
          </p:spPr>
        </p:pic>
      </p:grpSp>
      <p:sp>
        <p:nvSpPr>
          <p:cNvPr id="616" name="Content Placeholder 2"/>
          <p:cNvSpPr txBox="1"/>
          <p:nvPr>
            <p:ph type="body" sz="half" idx="1"/>
          </p:nvPr>
        </p:nvSpPr>
        <p:spPr>
          <a:xfrm>
            <a:off x="248890" y="2560994"/>
            <a:ext cx="6686602" cy="3736055"/>
          </a:xfrm>
          <a:prstGeom prst="rect">
            <a:avLst/>
          </a:prstGeom>
        </p:spPr>
        <p:txBody>
          <a:bodyPr/>
          <a:lstStyle/>
          <a:p>
            <a:pPr marL="298322" indent="-298322" algn="just" defTabSz="397763">
              <a:spcBef>
                <a:spcPts val="800"/>
              </a:spcBef>
              <a:defRPr sz="1914"/>
            </a:pPr>
            <a:r>
              <a:rPr b="1"/>
              <a:t>Volumetric attacks </a:t>
            </a:r>
            <a:r>
              <a:t>- target network’s bandwidth resources are deliberately consumed by an attacker.</a:t>
            </a:r>
          </a:p>
          <a:p>
            <a:pPr marL="298322" indent="-298322" algn="just" defTabSz="397763">
              <a:spcBef>
                <a:spcPts val="800"/>
              </a:spcBef>
              <a:defRPr sz="1914"/>
            </a:pPr>
            <a:r>
              <a:rPr b="1"/>
              <a:t>Fragmentation attacks -</a:t>
            </a:r>
            <a:r>
              <a:t> forces a network to reassemble manipulated network packets </a:t>
            </a:r>
          </a:p>
          <a:p>
            <a:pPr marL="298322" indent="-298322" algn="just" defTabSz="397763">
              <a:spcBef>
                <a:spcPts val="800"/>
              </a:spcBef>
              <a:defRPr sz="1914"/>
            </a:pPr>
            <a:r>
              <a:rPr b="1"/>
              <a:t>TCP State Exhaustion attacks—</a:t>
            </a:r>
            <a:r>
              <a:t> the attacker targets a web server or firewall in an attempt to limit the number of connections that they can make.</a:t>
            </a:r>
          </a:p>
          <a:p>
            <a:pPr marL="298322" indent="-298322" algn="just" defTabSz="397763">
              <a:spcBef>
                <a:spcPts val="800"/>
              </a:spcBef>
              <a:defRPr sz="1914"/>
            </a:pPr>
            <a:r>
              <a:rPr b="1"/>
              <a:t>Application Layer Attacks</a:t>
            </a:r>
            <a:r>
              <a:t> -attacks that target applications or servers in an attempt to use up resources by creating as many processes and transactions possible.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Title 1"/>
          <p:cNvSpPr txBox="1"/>
          <p:nvPr>
            <p:ph type="title"/>
          </p:nvPr>
        </p:nvSpPr>
        <p:spPr>
          <a:xfrm>
            <a:off x="1154953" y="973667"/>
            <a:ext cx="8761415" cy="706966"/>
          </a:xfrm>
          <a:prstGeom prst="rect">
            <a:avLst/>
          </a:prstGeom>
        </p:spPr>
        <p:txBody>
          <a:bodyPr/>
          <a:lstStyle/>
          <a:p>
            <a:pPr/>
            <a:r>
              <a:t>AI based DDOS Mitigation Techniques</a:t>
            </a:r>
          </a:p>
        </p:txBody>
      </p:sp>
      <p:pic>
        <p:nvPicPr>
          <p:cNvPr id="619" name="Screenshot 2020-07-20 at 3.20.45 PM.png" descr="Screenshot 2020-07-20 at 3.20.45 PM.png"/>
          <p:cNvPicPr>
            <a:picLocks noChangeAspect="1"/>
          </p:cNvPicPr>
          <p:nvPr/>
        </p:nvPicPr>
        <p:blipFill>
          <a:blip r:embed="rId2">
            <a:extLst/>
          </a:blip>
          <a:stretch>
            <a:fillRect/>
          </a:stretch>
        </p:blipFill>
        <p:spPr>
          <a:xfrm>
            <a:off x="371438" y="2910011"/>
            <a:ext cx="11449124" cy="2985303"/>
          </a:xfrm>
          <a:prstGeom prst="rect">
            <a:avLst/>
          </a:prstGeom>
          <a:ln w="3175" cap="rnd">
            <a:solidFill>
              <a:srgbClr val="C0C0C0"/>
            </a:solidFill>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Title 1"/>
          <p:cNvSpPr txBox="1"/>
          <p:nvPr>
            <p:ph type="title"/>
          </p:nvPr>
        </p:nvSpPr>
        <p:spPr>
          <a:xfrm>
            <a:off x="1154953" y="973667"/>
            <a:ext cx="8761415" cy="706966"/>
          </a:xfrm>
          <a:prstGeom prst="rect">
            <a:avLst/>
          </a:prstGeom>
        </p:spPr>
        <p:txBody>
          <a:bodyPr/>
          <a:lstStyle/>
          <a:p>
            <a:pPr/>
            <a:r>
              <a:t>Brute Force Attacks</a:t>
            </a:r>
          </a:p>
        </p:txBody>
      </p:sp>
      <p:pic>
        <p:nvPicPr>
          <p:cNvPr id="622" name="cyber-security-attackswhat-is-brute-force-attack.png" descr="cyber-security-attackswhat-is-brute-force-attack.png"/>
          <p:cNvPicPr>
            <a:picLocks noChangeAspect="1"/>
          </p:cNvPicPr>
          <p:nvPr/>
        </p:nvPicPr>
        <p:blipFill>
          <a:blip r:embed="rId3">
            <a:extLst/>
          </a:blip>
          <a:stretch>
            <a:fillRect/>
          </a:stretch>
        </p:blipFill>
        <p:spPr>
          <a:xfrm>
            <a:off x="973951" y="2224239"/>
            <a:ext cx="10571374" cy="416349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Title 1"/>
          <p:cNvSpPr txBox="1"/>
          <p:nvPr>
            <p:ph type="title"/>
          </p:nvPr>
        </p:nvSpPr>
        <p:spPr>
          <a:xfrm>
            <a:off x="1154953" y="973667"/>
            <a:ext cx="8761415" cy="706966"/>
          </a:xfrm>
          <a:prstGeom prst="rect">
            <a:avLst/>
          </a:prstGeom>
        </p:spPr>
        <p:txBody>
          <a:bodyPr/>
          <a:lstStyle>
            <a:lvl1pPr defTabSz="411479">
              <a:defRPr sz="3239"/>
            </a:lvl1pPr>
          </a:lstStyle>
          <a:p>
            <a:pPr/>
            <a:r>
              <a:t>How to Defend against Brute Force Attacks</a:t>
            </a:r>
          </a:p>
        </p:txBody>
      </p:sp>
      <p:sp>
        <p:nvSpPr>
          <p:cNvPr id="627" name="Content Placeholder 2"/>
          <p:cNvSpPr txBox="1"/>
          <p:nvPr>
            <p:ph type="body" idx="1"/>
          </p:nvPr>
        </p:nvSpPr>
        <p:spPr>
          <a:xfrm>
            <a:off x="815637" y="2779008"/>
            <a:ext cx="10096360" cy="3833957"/>
          </a:xfrm>
          <a:prstGeom prst="rect">
            <a:avLst/>
          </a:prstGeom>
        </p:spPr>
        <p:txBody>
          <a:bodyPr/>
          <a:lstStyle/>
          <a:p>
            <a:pPr marL="342899" indent="-342899">
              <a:defRPr sz="2200"/>
            </a:pPr>
            <a:r>
              <a:t>Increase password length </a:t>
            </a:r>
          </a:p>
          <a:p>
            <a:pPr marL="342899" indent="-342899">
              <a:defRPr sz="2200"/>
            </a:pPr>
            <a:r>
              <a:t>Increase password complexity</a:t>
            </a:r>
          </a:p>
          <a:p>
            <a:pPr marL="342899" indent="-342899">
              <a:defRPr sz="2200"/>
            </a:pPr>
            <a:r>
              <a:t>Limit Login Attempts</a:t>
            </a:r>
          </a:p>
          <a:p>
            <a:pPr marL="342899" indent="-342899">
              <a:defRPr sz="2200"/>
            </a:pPr>
            <a:r>
              <a:t>Implement Captcha</a:t>
            </a:r>
          </a:p>
          <a:p>
            <a:pPr marL="342899" indent="-342899">
              <a:defRPr sz="2200"/>
            </a:pPr>
            <a:r>
              <a:t>Use multi-factor authentication</a:t>
            </a:r>
          </a:p>
        </p:txBody>
      </p:sp>
      <p:pic>
        <p:nvPicPr>
          <p:cNvPr id="628" name="44-BruteForce.jpg" descr="44-BruteForce.jpg"/>
          <p:cNvPicPr>
            <a:picLocks noChangeAspect="1"/>
          </p:cNvPicPr>
          <p:nvPr/>
        </p:nvPicPr>
        <p:blipFill>
          <a:blip r:embed="rId3">
            <a:extLst/>
          </a:blip>
          <a:stretch>
            <a:fillRect/>
          </a:stretch>
        </p:blipFill>
        <p:spPr>
          <a:xfrm>
            <a:off x="6080521" y="2701897"/>
            <a:ext cx="5957518" cy="3356348"/>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2" name="Screenshot 2020-07-20 at 3.37.31 PM.png" descr="Screenshot 2020-07-20 at 3.37.31 PM.png"/>
          <p:cNvPicPr>
            <a:picLocks noChangeAspect="1"/>
          </p:cNvPicPr>
          <p:nvPr/>
        </p:nvPicPr>
        <p:blipFill>
          <a:blip r:embed="rId3">
            <a:extLst/>
          </a:blip>
          <a:stretch>
            <a:fillRect/>
          </a:stretch>
        </p:blipFill>
        <p:spPr>
          <a:xfrm>
            <a:off x="3769060" y="72599"/>
            <a:ext cx="8188143" cy="6712802"/>
          </a:xfrm>
          <a:prstGeom prst="rect">
            <a:avLst/>
          </a:prstGeom>
          <a:ln w="12700">
            <a:miter lim="400000"/>
          </a:ln>
        </p:spPr>
      </p:pic>
      <p:sp>
        <p:nvSpPr>
          <p:cNvPr id="633" name="Title 1"/>
          <p:cNvSpPr txBox="1"/>
          <p:nvPr>
            <p:ph type="title"/>
          </p:nvPr>
        </p:nvSpPr>
        <p:spPr>
          <a:xfrm>
            <a:off x="583453" y="465667"/>
            <a:ext cx="8761415" cy="1539900"/>
          </a:xfrm>
          <a:prstGeom prst="rect">
            <a:avLst/>
          </a:prstGeom>
        </p:spPr>
        <p:txBody>
          <a:bodyPr/>
          <a:lstStyle/>
          <a:p>
            <a:pPr>
              <a:defRPr b="1" sz="4200"/>
            </a:pPr>
            <a:r>
              <a:t>Session </a:t>
            </a:r>
          </a:p>
          <a:p>
            <a:pPr>
              <a:defRPr b="1" sz="4200"/>
            </a:pPr>
            <a:r>
              <a:t>Hijacking</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7" name="Screenshot 2020-07-20 at 3.38.22 PM.png" descr="Screenshot 2020-07-20 at 3.38.22 PM.png"/>
          <p:cNvPicPr>
            <a:picLocks noChangeAspect="1"/>
          </p:cNvPicPr>
          <p:nvPr/>
        </p:nvPicPr>
        <p:blipFill>
          <a:blip r:embed="rId3">
            <a:extLst/>
          </a:blip>
          <a:stretch>
            <a:fillRect/>
          </a:stretch>
        </p:blipFill>
        <p:spPr>
          <a:xfrm>
            <a:off x="3523060" y="202054"/>
            <a:ext cx="8515061" cy="6204981"/>
          </a:xfrm>
          <a:prstGeom prst="rect">
            <a:avLst/>
          </a:prstGeom>
          <a:ln w="12700">
            <a:miter lim="400000"/>
          </a:ln>
        </p:spPr>
      </p:pic>
      <p:sp>
        <p:nvSpPr>
          <p:cNvPr id="638" name="Title 1"/>
          <p:cNvSpPr txBox="1"/>
          <p:nvPr>
            <p:ph type="title"/>
          </p:nvPr>
        </p:nvSpPr>
        <p:spPr>
          <a:xfrm>
            <a:off x="583453" y="465667"/>
            <a:ext cx="8761415" cy="1539900"/>
          </a:xfrm>
          <a:prstGeom prst="rect">
            <a:avLst/>
          </a:prstGeom>
        </p:spPr>
        <p:txBody>
          <a:bodyPr/>
          <a:lstStyle/>
          <a:p>
            <a:pPr>
              <a:defRPr b="1" sz="4200"/>
            </a:pPr>
            <a:r>
              <a:t>Session </a:t>
            </a:r>
          </a:p>
          <a:p>
            <a:pPr>
              <a:defRPr b="1" sz="4200"/>
            </a:pPr>
            <a:r>
              <a:t>Hijacking</a:t>
            </a:r>
          </a:p>
        </p:txBody>
      </p:sp>
      <p:sp>
        <p:nvSpPr>
          <p:cNvPr id="639" name="Using Packet Sniffer"/>
          <p:cNvSpPr txBox="1"/>
          <p:nvPr/>
        </p:nvSpPr>
        <p:spPr>
          <a:xfrm>
            <a:off x="365799" y="4009857"/>
            <a:ext cx="3068325" cy="904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42899" indent="-342899" algn="just">
              <a:spcBef>
                <a:spcPts val="1000"/>
              </a:spcBef>
              <a:buClr>
                <a:schemeClr val="accent1"/>
              </a:buClr>
              <a:buSzPct val="80000"/>
              <a:buChar char=""/>
              <a:defRPr sz="2200">
                <a:solidFill>
                  <a:srgbClr val="404040"/>
                </a:solidFill>
              </a:defRPr>
            </a:lvl1pPr>
          </a:lstStyle>
          <a:p>
            <a:pPr/>
            <a:r>
              <a:t>Using Packet Sniffer</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Title 1"/>
          <p:cNvSpPr txBox="1"/>
          <p:nvPr>
            <p:ph type="title"/>
          </p:nvPr>
        </p:nvSpPr>
        <p:spPr>
          <a:xfrm>
            <a:off x="583453" y="465667"/>
            <a:ext cx="10021786" cy="1539900"/>
          </a:xfrm>
          <a:prstGeom prst="rect">
            <a:avLst/>
          </a:prstGeom>
        </p:spPr>
        <p:txBody>
          <a:bodyPr/>
          <a:lstStyle>
            <a:lvl1pPr>
              <a:defRPr b="1"/>
            </a:lvl1pPr>
          </a:lstStyle>
          <a:p>
            <a:pPr/>
            <a:r>
              <a:t>Session Hijacking - Mitigation Techniques</a:t>
            </a:r>
          </a:p>
        </p:txBody>
      </p:sp>
      <p:sp>
        <p:nvSpPr>
          <p:cNvPr id="644" name="Use HTTPS to ensure SSL/TLS encryption of all session traffic…"/>
          <p:cNvSpPr txBox="1"/>
          <p:nvPr/>
        </p:nvSpPr>
        <p:spPr>
          <a:xfrm>
            <a:off x="506205" y="2395178"/>
            <a:ext cx="12232641" cy="329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800100" indent="-342900" algn="just">
              <a:spcBef>
                <a:spcPts val="1000"/>
              </a:spcBef>
              <a:buClr>
                <a:schemeClr val="accent1"/>
              </a:buClr>
              <a:buSzPct val="80000"/>
              <a:buChar char=""/>
              <a:defRPr sz="2200">
                <a:solidFill>
                  <a:srgbClr val="404040"/>
                </a:solidFill>
              </a:defRPr>
            </a:pPr>
            <a:r>
              <a:t>Use HTTPS to ensure SSL/TLS encryption of all session traffic</a:t>
            </a:r>
          </a:p>
          <a:p>
            <a:pPr lvl="1" marL="800100" indent="-342900" algn="just">
              <a:spcBef>
                <a:spcPts val="1000"/>
              </a:spcBef>
              <a:buClr>
                <a:schemeClr val="accent1"/>
              </a:buClr>
              <a:buSzPct val="80000"/>
              <a:buChar char=""/>
              <a:defRPr sz="2200">
                <a:solidFill>
                  <a:srgbClr val="404040"/>
                </a:solidFill>
              </a:defRPr>
            </a:pPr>
            <a:r>
              <a:t>Set the </a:t>
            </a:r>
            <a:r>
              <a:rPr sz="1620">
                <a:latin typeface="Menlo"/>
                <a:ea typeface="Menlo"/>
                <a:cs typeface="Menlo"/>
                <a:sym typeface="Menlo"/>
              </a:rPr>
              <a:t>HttpOnly</a:t>
            </a:r>
            <a:r>
              <a:t> attribute using the </a:t>
            </a:r>
            <a:r>
              <a:rPr sz="1620">
                <a:latin typeface="Menlo"/>
                <a:ea typeface="Menlo"/>
                <a:cs typeface="Menlo"/>
                <a:sym typeface="Menlo"/>
              </a:rPr>
              <a:t>Set-Cookie</a:t>
            </a:r>
            <a:r>
              <a:t> HTTP header to prevent access to cookies from client-side scripts.</a:t>
            </a:r>
          </a:p>
          <a:p>
            <a:pPr lvl="1" marL="800100" indent="-342900" algn="just">
              <a:spcBef>
                <a:spcPts val="1000"/>
              </a:spcBef>
              <a:buClr>
                <a:schemeClr val="accent1"/>
              </a:buClr>
              <a:buSzPct val="80000"/>
              <a:buChar char=""/>
              <a:defRPr sz="2200">
                <a:solidFill>
                  <a:srgbClr val="404040"/>
                </a:solidFill>
              </a:defRPr>
            </a:pPr>
            <a:r>
              <a:t>Web frameworks offer highly secure and well-tested session ID generation and management mechanisms</a:t>
            </a:r>
          </a:p>
          <a:p>
            <a:pPr lvl="1" marL="800100" indent="-342900" algn="just">
              <a:spcBef>
                <a:spcPts val="1000"/>
              </a:spcBef>
              <a:buClr>
                <a:schemeClr val="accent1"/>
              </a:buClr>
              <a:buSzPct val="80000"/>
              <a:buChar char=""/>
              <a:defRPr sz="2200">
                <a:solidFill>
                  <a:srgbClr val="404040"/>
                </a:solidFill>
              </a:defRPr>
            </a:pPr>
            <a:r>
              <a:t>Regenerate the session key after initial authentication. </a:t>
            </a:r>
          </a:p>
          <a:p>
            <a:pPr lvl="1" marL="800100" indent="-342900" algn="just">
              <a:spcBef>
                <a:spcPts val="1000"/>
              </a:spcBef>
              <a:buClr>
                <a:schemeClr val="accent1"/>
              </a:buClr>
              <a:buSzPct val="80000"/>
              <a:buChar char=""/>
              <a:defRPr sz="2200">
                <a:solidFill>
                  <a:srgbClr val="404040"/>
                </a:solidFill>
              </a:defRPr>
            </a:pPr>
            <a:r>
              <a:t>Perform additional user identity verification beyond the session key.</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Title 1"/>
          <p:cNvSpPr txBox="1"/>
          <p:nvPr>
            <p:ph type="title"/>
          </p:nvPr>
        </p:nvSpPr>
        <p:spPr>
          <a:xfrm>
            <a:off x="1053353" y="770467"/>
            <a:ext cx="8761415" cy="706966"/>
          </a:xfrm>
          <a:prstGeom prst="rect">
            <a:avLst/>
          </a:prstGeom>
        </p:spPr>
        <p:txBody>
          <a:bodyPr/>
          <a:lstStyle>
            <a:lvl1pPr>
              <a:defRPr b="1"/>
            </a:lvl1pPr>
          </a:lstStyle>
          <a:p>
            <a:pPr/>
            <a:r>
              <a:t>Man in the middle attack</a:t>
            </a:r>
          </a:p>
        </p:txBody>
      </p:sp>
      <p:pic>
        <p:nvPicPr>
          <p:cNvPr id="649" name="mitm.png" descr="mitm.png"/>
          <p:cNvPicPr>
            <a:picLocks noChangeAspect="1"/>
          </p:cNvPicPr>
          <p:nvPr/>
        </p:nvPicPr>
        <p:blipFill>
          <a:blip r:embed="rId2">
            <a:extLst/>
          </a:blip>
          <a:stretch>
            <a:fillRect/>
          </a:stretch>
        </p:blipFill>
        <p:spPr>
          <a:xfrm>
            <a:off x="2276544" y="1549306"/>
            <a:ext cx="7638912" cy="5729184"/>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Title 1"/>
          <p:cNvSpPr txBox="1"/>
          <p:nvPr>
            <p:ph type="title"/>
          </p:nvPr>
        </p:nvSpPr>
        <p:spPr>
          <a:xfrm>
            <a:off x="583453" y="465667"/>
            <a:ext cx="10021786" cy="1539900"/>
          </a:xfrm>
          <a:prstGeom prst="rect">
            <a:avLst/>
          </a:prstGeom>
        </p:spPr>
        <p:txBody>
          <a:bodyPr/>
          <a:lstStyle>
            <a:lvl1pPr>
              <a:defRPr b="1"/>
            </a:lvl1pPr>
          </a:lstStyle>
          <a:p>
            <a:pPr/>
            <a:r>
              <a:t>MITM Attack - Mitigation Techniques</a:t>
            </a:r>
          </a:p>
        </p:txBody>
      </p:sp>
      <p:sp>
        <p:nvSpPr>
          <p:cNvPr id="652" name="Avoiding WiFi connections that aren’t password protected.…"/>
          <p:cNvSpPr txBox="1"/>
          <p:nvPr/>
        </p:nvSpPr>
        <p:spPr>
          <a:xfrm>
            <a:off x="558218" y="2406879"/>
            <a:ext cx="10824687" cy="340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Avoiding WiFi connections that aren’t password protected.</a:t>
            </a: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Paying attention to browser notifications reporting a website as being unsecured</a:t>
            </a:r>
          </a:p>
          <a:p>
            <a:pPr lvl="1" marL="800100" indent="-342900" algn="just">
              <a:spcBef>
                <a:spcPts val="1000"/>
              </a:spcBef>
              <a:buClr>
                <a:schemeClr val="accent1"/>
              </a:buClr>
              <a:buSzPct val="80000"/>
              <a:buChar char=""/>
              <a:defRPr sz="2200">
                <a:solidFill>
                  <a:srgbClr val="404040"/>
                </a:solidFill>
              </a:defRPr>
            </a:pPr>
            <a:r>
              <a:t>Immediately logging out of a secure application when it’s not in use</a:t>
            </a:r>
          </a:p>
          <a:p>
            <a:pPr lvl="1" marL="800100" indent="-342900" algn="just">
              <a:spcBef>
                <a:spcPts val="1000"/>
              </a:spcBef>
              <a:buClr>
                <a:schemeClr val="accent1"/>
              </a:buClr>
              <a:buSzPct val="80000"/>
              <a:buChar char=""/>
              <a:defRPr sz="2200">
                <a:solidFill>
                  <a:srgbClr val="404040"/>
                </a:solidFill>
              </a:defRPr>
            </a:pPr>
            <a:r>
              <a:t>Not using public networks (e.g., coffee shops, hotels) when conducting sensitive transactions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Title 1"/>
          <p:cNvSpPr txBox="1"/>
          <p:nvPr>
            <p:ph type="title"/>
          </p:nvPr>
        </p:nvSpPr>
        <p:spPr>
          <a:xfrm>
            <a:off x="1154953" y="973667"/>
            <a:ext cx="8761415" cy="706966"/>
          </a:xfrm>
          <a:prstGeom prst="rect">
            <a:avLst/>
          </a:prstGeom>
        </p:spPr>
        <p:txBody>
          <a:bodyPr/>
          <a:lstStyle/>
          <a:p>
            <a:pPr/>
            <a:r>
              <a:t>Cyber Attacks - History</a:t>
            </a:r>
          </a:p>
        </p:txBody>
      </p:sp>
      <p:sp>
        <p:nvSpPr>
          <p:cNvPr id="399" name="Content Placeholder 2"/>
          <p:cNvSpPr txBox="1"/>
          <p:nvPr>
            <p:ph type="body" idx="1"/>
          </p:nvPr>
        </p:nvSpPr>
        <p:spPr>
          <a:xfrm>
            <a:off x="874140" y="2424993"/>
            <a:ext cx="10701088" cy="4237855"/>
          </a:xfrm>
          <a:prstGeom prst="rect">
            <a:avLst/>
          </a:prstGeom>
        </p:spPr>
        <p:txBody>
          <a:bodyPr/>
          <a:lstStyle/>
          <a:p>
            <a:pPr marL="301752" indent="-301752" defTabSz="402336">
              <a:spcBef>
                <a:spcPts val="800"/>
              </a:spcBef>
              <a:defRPr sz="1584"/>
            </a:pPr>
            <a:r>
              <a:rPr b="1"/>
              <a:t>Morris Worm - 1988 - $100 million</a:t>
            </a:r>
            <a:endParaRPr b="1"/>
          </a:p>
          <a:p>
            <a:pPr marL="301752" indent="-301752" defTabSz="402336">
              <a:spcBef>
                <a:spcPts val="800"/>
              </a:spcBef>
              <a:defRPr sz="1584"/>
            </a:pPr>
            <a:r>
              <a:rPr b="1"/>
              <a:t>Teen hacks - NASA &amp; US Defense - 1999-  $41,000 </a:t>
            </a:r>
          </a:p>
          <a:p>
            <a:pPr marL="301752" indent="-301752" defTabSz="402336">
              <a:spcBef>
                <a:spcPts val="800"/>
              </a:spcBef>
              <a:defRPr b="1" sz="1584"/>
            </a:pPr>
            <a:r>
              <a:t>The Mellissa Virus - 1999 - $80 million</a:t>
            </a:r>
          </a:p>
          <a:p>
            <a:pPr marL="301752" indent="-301752" defTabSz="402336">
              <a:spcBef>
                <a:spcPts val="800"/>
              </a:spcBef>
              <a:defRPr sz="1584"/>
            </a:pPr>
            <a:r>
              <a:rPr b="1"/>
              <a:t>Mafia Boy - 2000 - $1 billion</a:t>
            </a:r>
            <a:r>
              <a:t> </a:t>
            </a:r>
          </a:p>
          <a:p>
            <a:pPr marL="301752" indent="-301752" defTabSz="402336">
              <a:spcBef>
                <a:spcPts val="800"/>
              </a:spcBef>
              <a:defRPr sz="1584"/>
            </a:pPr>
            <a:r>
              <a:rPr b="1"/>
              <a:t>Internet attacked</a:t>
            </a:r>
            <a:r>
              <a:t> - </a:t>
            </a:r>
            <a:r>
              <a:rPr b="1"/>
              <a:t>2002</a:t>
            </a:r>
            <a:r>
              <a:t> - 13 DNS root servers - DDOS attack lasted for 1 hour</a:t>
            </a:r>
          </a:p>
          <a:p>
            <a:pPr marL="301752" indent="-301752" defTabSz="402336">
              <a:spcBef>
                <a:spcPts val="800"/>
              </a:spcBef>
              <a:defRPr sz="1584"/>
            </a:pPr>
            <a:r>
              <a:rPr b="1"/>
              <a:t>Hacker steals tens of million of credit card details </a:t>
            </a:r>
            <a:r>
              <a:t>- 2009</a:t>
            </a:r>
          </a:p>
          <a:p>
            <a:pPr marL="301752" indent="-301752" defTabSz="402336">
              <a:spcBef>
                <a:spcPts val="800"/>
              </a:spcBef>
              <a:defRPr b="1" sz="1584"/>
            </a:pPr>
            <a:r>
              <a:t>Recent Past</a:t>
            </a:r>
          </a:p>
          <a:p>
            <a:pPr lvl="1" marL="653795" indent="-251459" defTabSz="402336">
              <a:spcBef>
                <a:spcPts val="800"/>
              </a:spcBef>
              <a:defRPr sz="1584"/>
            </a:pPr>
            <a:r>
              <a:t>Twitter: 32 Million</a:t>
            </a:r>
          </a:p>
          <a:p>
            <a:pPr lvl="1" marL="653795" indent="-251459" defTabSz="402336">
              <a:spcBef>
                <a:spcPts val="800"/>
              </a:spcBef>
              <a:defRPr sz="1584"/>
            </a:pPr>
            <a:r>
              <a:t>Yahoo: 500 Million (LinkedIn, Amazon, Facebook, Credit Cards, )</a:t>
            </a:r>
          </a:p>
          <a:p>
            <a:pPr lvl="1" marL="653795" indent="-251459" defTabSz="402336">
              <a:spcBef>
                <a:spcPts val="800"/>
              </a:spcBef>
              <a:defRPr sz="1584"/>
            </a:pPr>
            <a:r>
              <a:t>Security cameras, breachable appliances, access control systems</a:t>
            </a:r>
          </a:p>
          <a:p>
            <a:pPr lvl="1" marL="653795" indent="-251459" defTabSz="402336">
              <a:spcBef>
                <a:spcPts val="800"/>
              </a:spcBef>
              <a:defRPr sz="1584"/>
            </a:pPr>
            <a:r>
              <a:t>Malware found on all platforms including Apple</a:t>
            </a:r>
          </a:p>
          <a:p>
            <a:pPr lvl="1" marL="653795" indent="-251459" defTabSz="402336">
              <a:spcBef>
                <a:spcPts val="800"/>
              </a:spcBef>
              <a:defRPr sz="1584"/>
            </a:pPr>
            <a:r>
              <a:t>2 million new signatures of malware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Title 1"/>
          <p:cNvSpPr txBox="1"/>
          <p:nvPr>
            <p:ph type="title"/>
          </p:nvPr>
        </p:nvSpPr>
        <p:spPr>
          <a:xfrm>
            <a:off x="1053353" y="770467"/>
            <a:ext cx="8761415" cy="706966"/>
          </a:xfrm>
          <a:prstGeom prst="rect">
            <a:avLst/>
          </a:prstGeom>
        </p:spPr>
        <p:txBody>
          <a:bodyPr/>
          <a:lstStyle>
            <a:lvl1pPr>
              <a:defRPr b="1"/>
            </a:lvl1pPr>
          </a:lstStyle>
          <a:p>
            <a:pPr/>
            <a:r>
              <a:t>SQL injection</a:t>
            </a:r>
          </a:p>
        </p:txBody>
      </p:sp>
      <p:pic>
        <p:nvPicPr>
          <p:cNvPr id="657" name="SQL-injection-attack-example.png" descr="SQL-injection-attack-example.png"/>
          <p:cNvPicPr>
            <a:picLocks noChangeAspect="1"/>
          </p:cNvPicPr>
          <p:nvPr/>
        </p:nvPicPr>
        <p:blipFill>
          <a:blip r:embed="rId2">
            <a:extLst/>
          </a:blip>
          <a:stretch>
            <a:fillRect/>
          </a:stretch>
        </p:blipFill>
        <p:spPr>
          <a:xfrm>
            <a:off x="4089887" y="890706"/>
            <a:ext cx="7620001" cy="58420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Title 1"/>
          <p:cNvSpPr txBox="1"/>
          <p:nvPr>
            <p:ph type="title"/>
          </p:nvPr>
        </p:nvSpPr>
        <p:spPr>
          <a:xfrm>
            <a:off x="866144" y="513055"/>
            <a:ext cx="8754010" cy="1366996"/>
          </a:xfrm>
          <a:prstGeom prst="rect">
            <a:avLst/>
          </a:prstGeom>
        </p:spPr>
        <p:txBody>
          <a:bodyPr/>
          <a:lstStyle>
            <a:lvl1pPr>
              <a:defRPr b="1"/>
            </a:lvl1pPr>
          </a:lstStyle>
          <a:p>
            <a:pPr/>
            <a:r>
              <a:t>SQL injection   -   Example</a:t>
            </a:r>
          </a:p>
        </p:txBody>
      </p:sp>
      <p:pic>
        <p:nvPicPr>
          <p:cNvPr id="660" name="SQL-Injection-Example-Parameterized-Queries-Hindi.png" descr="SQL-Injection-Example-Parameterized-Queries-Hindi.png"/>
          <p:cNvPicPr>
            <a:picLocks noChangeAspect="1"/>
          </p:cNvPicPr>
          <p:nvPr/>
        </p:nvPicPr>
        <p:blipFill>
          <a:blip r:embed="rId2">
            <a:extLst/>
          </a:blip>
          <a:stretch>
            <a:fillRect/>
          </a:stretch>
        </p:blipFill>
        <p:spPr>
          <a:xfrm>
            <a:off x="2033706" y="2312289"/>
            <a:ext cx="8382001" cy="38481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Title 1"/>
          <p:cNvSpPr txBox="1"/>
          <p:nvPr>
            <p:ph type="title"/>
          </p:nvPr>
        </p:nvSpPr>
        <p:spPr>
          <a:xfrm>
            <a:off x="583453" y="465667"/>
            <a:ext cx="10021786" cy="1539900"/>
          </a:xfrm>
          <a:prstGeom prst="rect">
            <a:avLst/>
          </a:prstGeom>
        </p:spPr>
        <p:txBody>
          <a:bodyPr/>
          <a:lstStyle>
            <a:lvl1pPr>
              <a:defRPr b="1"/>
            </a:lvl1pPr>
          </a:lstStyle>
          <a:p>
            <a:pPr/>
            <a:r>
              <a:t>SQL injection Attack - Mitigation Techniques</a:t>
            </a:r>
          </a:p>
        </p:txBody>
      </p:sp>
      <p:sp>
        <p:nvSpPr>
          <p:cNvPr id="663" name="Train and maintain awareness…"/>
          <p:cNvSpPr txBox="1"/>
          <p:nvPr/>
        </p:nvSpPr>
        <p:spPr>
          <a:xfrm>
            <a:off x="558218" y="2406879"/>
            <a:ext cx="10824687" cy="306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Train and maintain awareness</a:t>
            </a: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Don't trust any user input</a:t>
            </a:r>
          </a:p>
          <a:p>
            <a:pPr lvl="1" marL="800100" indent="-342900" algn="just">
              <a:spcBef>
                <a:spcPts val="1000"/>
              </a:spcBef>
              <a:buClr>
                <a:schemeClr val="accent1"/>
              </a:buClr>
              <a:buSzPct val="80000"/>
              <a:buChar char=""/>
              <a:defRPr sz="2200">
                <a:solidFill>
                  <a:srgbClr val="404040"/>
                </a:solidFill>
              </a:defRPr>
            </a:pPr>
            <a:r>
              <a:t>Use Whitelists, not blacklists</a:t>
            </a:r>
          </a:p>
          <a:p>
            <a:pPr lvl="1" marL="800100" indent="-342900" algn="just">
              <a:spcBef>
                <a:spcPts val="1000"/>
              </a:spcBef>
              <a:buClr>
                <a:schemeClr val="accent1"/>
              </a:buClr>
              <a:buSzPct val="80000"/>
              <a:buChar char=""/>
              <a:defRPr sz="2200">
                <a:solidFill>
                  <a:srgbClr val="404040"/>
                </a:solidFill>
              </a:defRPr>
            </a:pPr>
            <a:r>
              <a:t>Use latest development environment and their associated technologies. Example: PHP use PDO instead of SQLi</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Title 1"/>
          <p:cNvSpPr txBox="1"/>
          <p:nvPr>
            <p:ph type="title"/>
          </p:nvPr>
        </p:nvSpPr>
        <p:spPr>
          <a:xfrm>
            <a:off x="1053353" y="770467"/>
            <a:ext cx="8761415" cy="706966"/>
          </a:xfrm>
          <a:prstGeom prst="rect">
            <a:avLst/>
          </a:prstGeom>
        </p:spPr>
        <p:txBody>
          <a:bodyPr/>
          <a:lstStyle>
            <a:lvl1pPr>
              <a:defRPr b="1"/>
            </a:lvl1pPr>
          </a:lstStyle>
          <a:p>
            <a:pPr/>
            <a:r>
              <a:t>Phishing Attack Types</a:t>
            </a:r>
          </a:p>
        </p:txBody>
      </p:sp>
      <p:pic>
        <p:nvPicPr>
          <p:cNvPr id="668" name="Screen-Shot-2019-04-05-at-9.29.31-AM.png" descr="Screen-Shot-2019-04-05-at-9.29.31-AM.png"/>
          <p:cNvPicPr>
            <a:picLocks noChangeAspect="1"/>
          </p:cNvPicPr>
          <p:nvPr/>
        </p:nvPicPr>
        <p:blipFill>
          <a:blip r:embed="rId2">
            <a:extLst/>
          </a:blip>
          <a:stretch>
            <a:fillRect/>
          </a:stretch>
        </p:blipFill>
        <p:spPr>
          <a:xfrm>
            <a:off x="438987" y="1707900"/>
            <a:ext cx="11370851" cy="4692894"/>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Title 1"/>
          <p:cNvSpPr txBox="1"/>
          <p:nvPr>
            <p:ph type="title"/>
          </p:nvPr>
        </p:nvSpPr>
        <p:spPr>
          <a:xfrm>
            <a:off x="583453" y="465667"/>
            <a:ext cx="10021786" cy="1539900"/>
          </a:xfrm>
          <a:prstGeom prst="rect">
            <a:avLst/>
          </a:prstGeom>
        </p:spPr>
        <p:txBody>
          <a:bodyPr/>
          <a:lstStyle>
            <a:lvl1pPr>
              <a:defRPr b="1"/>
            </a:lvl1pPr>
          </a:lstStyle>
          <a:p>
            <a:pPr/>
            <a:r>
              <a:t>Phishing- Mitigation Techniques</a:t>
            </a:r>
          </a:p>
        </p:txBody>
      </p:sp>
      <p:sp>
        <p:nvSpPr>
          <p:cNvPr id="671" name="Critical thinking —models are trained to identify micro behaviours ( email headers, subsamples of body-data, punctuation patterns, etc.…"/>
          <p:cNvSpPr txBox="1"/>
          <p:nvPr/>
        </p:nvSpPr>
        <p:spPr>
          <a:xfrm>
            <a:off x="609018" y="2203679"/>
            <a:ext cx="10824687" cy="423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900">
                <a:solidFill>
                  <a:srgbClr val="212529"/>
                </a:solidFill>
                <a:latin typeface="+mj-lt"/>
                <a:ea typeface="+mj-ea"/>
                <a:cs typeface="+mj-cs"/>
                <a:sym typeface="Helvetica"/>
              </a:defRPr>
            </a:pPr>
            <a:endParaRPr>
              <a:solidFill>
                <a:srgbClr val="000000"/>
              </a:solidFill>
            </a:endParaRPr>
          </a:p>
          <a:p>
            <a:pPr lvl="1" marL="800099" indent="-342899" algn="just">
              <a:spcBef>
                <a:spcPts val="1000"/>
              </a:spcBef>
              <a:buClr>
                <a:schemeClr val="accent1"/>
              </a:buClr>
              <a:buSzPct val="80000"/>
              <a:buChar char=""/>
              <a:defRPr sz="1900">
                <a:solidFill>
                  <a:srgbClr val="404040"/>
                </a:solidFill>
              </a:defRPr>
            </a:pPr>
            <a:r>
              <a:rPr b="1"/>
              <a:t>Critical thinking</a:t>
            </a:r>
            <a:r>
              <a:t> —models are trained to identify micro behaviours ( email headers, subsamples of body-data, punctuation patterns, etc. </a:t>
            </a:r>
          </a:p>
          <a:p>
            <a:pPr lvl="1" marL="800099" indent="-342899" algn="just">
              <a:spcBef>
                <a:spcPts val="1000"/>
              </a:spcBef>
              <a:buClr>
                <a:schemeClr val="accent1"/>
              </a:buClr>
              <a:buSzPct val="80000"/>
              <a:buChar char=""/>
              <a:defRPr sz="1900">
                <a:solidFill>
                  <a:srgbClr val="404040"/>
                </a:solidFill>
              </a:defRPr>
            </a:pPr>
            <a:r>
              <a:rPr b="1"/>
              <a:t>Hovering over</a:t>
            </a:r>
            <a:r>
              <a:t> </a:t>
            </a:r>
            <a:r>
              <a:rPr b="1"/>
              <a:t>the links</a:t>
            </a:r>
            <a:r>
              <a:t> — Move your mouse over the link, but </a:t>
            </a:r>
            <a:r>
              <a:rPr b="1"/>
              <a:t>do not click it</a:t>
            </a:r>
            <a:r>
              <a:t>! Just let your mouse cursor h over over the link and see where would actually take you. Apply critical thinking to decipher the URL.</a:t>
            </a:r>
          </a:p>
          <a:p>
            <a:pPr lvl="1" marL="800099" indent="-342899" algn="just">
              <a:spcBef>
                <a:spcPts val="1000"/>
              </a:spcBef>
              <a:buClr>
                <a:schemeClr val="accent1"/>
              </a:buClr>
              <a:buSzPct val="80000"/>
              <a:buChar char=""/>
              <a:defRPr sz="1900">
                <a:solidFill>
                  <a:srgbClr val="404040"/>
                </a:solidFill>
              </a:defRPr>
            </a:pPr>
            <a:r>
              <a:rPr b="1"/>
              <a:t>Analyzing email headers</a:t>
            </a:r>
            <a:r>
              <a:t> — Email headers define how an email got to your address. The “Reply-to” and “Return-Path” parameters should lead to the same domain as is stated in the email.</a:t>
            </a:r>
          </a:p>
          <a:p>
            <a:pPr lvl="1" marL="800099" indent="-342899" algn="just">
              <a:spcBef>
                <a:spcPts val="1000"/>
              </a:spcBef>
              <a:buClr>
                <a:schemeClr val="accent1"/>
              </a:buClr>
              <a:buSzPct val="80000"/>
              <a:buChar char=""/>
              <a:defRPr sz="1900">
                <a:solidFill>
                  <a:srgbClr val="404040"/>
                </a:solidFill>
              </a:defRPr>
            </a:pPr>
            <a:r>
              <a:rPr b="1"/>
              <a:t>Sandboxing</a:t>
            </a:r>
            <a:r>
              <a:t> — You can test email content in a sandbox environment, logging activity from opening the attachment or clicking the links inside the email.</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 name="Title 1"/>
          <p:cNvSpPr txBox="1"/>
          <p:nvPr>
            <p:ph type="title"/>
          </p:nvPr>
        </p:nvSpPr>
        <p:spPr>
          <a:xfrm>
            <a:off x="583453" y="465667"/>
            <a:ext cx="10021786" cy="1539900"/>
          </a:xfrm>
          <a:prstGeom prst="rect">
            <a:avLst/>
          </a:prstGeom>
        </p:spPr>
        <p:txBody>
          <a:bodyPr/>
          <a:lstStyle>
            <a:lvl1pPr>
              <a:defRPr b="1"/>
            </a:lvl1pPr>
          </a:lstStyle>
          <a:p>
            <a:pPr/>
            <a:r>
              <a:t>System Based Attacks - Malware</a:t>
            </a:r>
          </a:p>
        </p:txBody>
      </p:sp>
      <p:sp>
        <p:nvSpPr>
          <p:cNvPr id="676" name="Malware (malicious software) typically consists of code developed by cyberattackers, designed to cause extensive damage to data and systems or to gain unauthorized access to a network."/>
          <p:cNvSpPr txBox="1"/>
          <p:nvPr/>
        </p:nvSpPr>
        <p:spPr>
          <a:xfrm>
            <a:off x="573916" y="2613199"/>
            <a:ext cx="4818133" cy="268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900">
                <a:solidFill>
                  <a:srgbClr val="212529"/>
                </a:solidFill>
                <a:latin typeface="+mj-lt"/>
                <a:ea typeface="+mj-ea"/>
                <a:cs typeface="+mj-cs"/>
                <a:sym typeface="Helvetica"/>
              </a:defRPr>
            </a:pPr>
            <a:endParaRPr>
              <a:solidFill>
                <a:srgbClr val="000000"/>
              </a:solidFill>
            </a:endParaRPr>
          </a:p>
          <a:p>
            <a:pPr lvl="1" indent="228600" algn="ctr">
              <a:spcBef>
                <a:spcPts val="1000"/>
              </a:spcBef>
              <a:defRPr sz="1900">
                <a:solidFill>
                  <a:srgbClr val="404040"/>
                </a:solidFill>
              </a:defRPr>
            </a:pPr>
            <a:r>
              <a:rPr b="1"/>
              <a:t>Malware</a:t>
            </a:r>
            <a:r>
              <a:t> (</a:t>
            </a:r>
            <a:r>
              <a:rPr b="1"/>
              <a:t>malicious software)</a:t>
            </a:r>
            <a:r>
              <a:t> typically consists of code developed by cyberattackers, designed to cause extensive damage to data and systems or to gain unauthorized access to a network.</a:t>
            </a:r>
          </a:p>
        </p:txBody>
      </p:sp>
      <p:pic>
        <p:nvPicPr>
          <p:cNvPr id="677" name="cc749732-c7d5-4f7d-964d-5bd53e3902f2.png" descr="cc749732-c7d5-4f7d-964d-5bd53e3902f2.png"/>
          <p:cNvPicPr>
            <a:picLocks noChangeAspect="1"/>
          </p:cNvPicPr>
          <p:nvPr/>
        </p:nvPicPr>
        <p:blipFill>
          <a:blip r:embed="rId3">
            <a:extLst/>
          </a:blip>
          <a:stretch>
            <a:fillRect/>
          </a:stretch>
        </p:blipFill>
        <p:spPr>
          <a:xfrm>
            <a:off x="6491552" y="2330572"/>
            <a:ext cx="3710828" cy="4006997"/>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Title 1"/>
          <p:cNvSpPr txBox="1"/>
          <p:nvPr>
            <p:ph type="title"/>
          </p:nvPr>
        </p:nvSpPr>
        <p:spPr>
          <a:xfrm>
            <a:off x="583453" y="465667"/>
            <a:ext cx="10021786" cy="1539900"/>
          </a:xfrm>
          <a:prstGeom prst="rect">
            <a:avLst/>
          </a:prstGeom>
        </p:spPr>
        <p:txBody>
          <a:bodyPr/>
          <a:lstStyle>
            <a:lvl1pPr>
              <a:defRPr b="1"/>
            </a:lvl1pPr>
          </a:lstStyle>
          <a:p>
            <a:pPr/>
            <a:r>
              <a:t>Malware Statistics</a:t>
            </a:r>
          </a:p>
        </p:txBody>
      </p:sp>
      <p:pic>
        <p:nvPicPr>
          <p:cNvPr id="682" name="Screenshot 2020-07-20 at 6.52.34 PM.png" descr="Screenshot 2020-07-20 at 6.52.34 PM.png"/>
          <p:cNvPicPr>
            <a:picLocks noChangeAspect="1"/>
          </p:cNvPicPr>
          <p:nvPr/>
        </p:nvPicPr>
        <p:blipFill>
          <a:blip r:embed="rId3">
            <a:extLst/>
          </a:blip>
          <a:stretch>
            <a:fillRect/>
          </a:stretch>
        </p:blipFill>
        <p:spPr>
          <a:xfrm>
            <a:off x="2920556" y="2314948"/>
            <a:ext cx="6815111" cy="3570893"/>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6" name="image_123435634-img1514444681299-3528258233.jpeg" descr="image_123435634-img1514444681299-3528258233.jpeg"/>
          <p:cNvPicPr>
            <a:picLocks noChangeAspect="1"/>
          </p:cNvPicPr>
          <p:nvPr/>
        </p:nvPicPr>
        <p:blipFill>
          <a:blip r:embed="rId3">
            <a:extLst/>
          </a:blip>
          <a:stretch>
            <a:fillRect/>
          </a:stretch>
        </p:blipFill>
        <p:spPr>
          <a:xfrm>
            <a:off x="1085107" y="406941"/>
            <a:ext cx="8964134" cy="6424297"/>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A botnet is a collection of internet-connected devices infected by malware that allow hackers to control them.…"/>
          <p:cNvSpPr txBox="1"/>
          <p:nvPr/>
        </p:nvSpPr>
        <p:spPr>
          <a:xfrm>
            <a:off x="254003" y="2494279"/>
            <a:ext cx="10824687" cy="396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A botnet is a collection of internet-connected devices infected by malware that allow hackers to control them. </a:t>
            </a:r>
          </a:p>
          <a:p>
            <a:pPr lvl="1" marL="800100" indent="-342900" algn="just">
              <a:spcBef>
                <a:spcPts val="1000"/>
              </a:spcBef>
              <a:buClr>
                <a:schemeClr val="accent1"/>
              </a:buClr>
              <a:buSzPct val="80000"/>
              <a:buChar char=""/>
              <a:defRPr sz="2200">
                <a:solidFill>
                  <a:srgbClr val="404040"/>
                </a:solidFill>
              </a:defRPr>
            </a:pPr>
            <a:r>
              <a:t>Cyber criminals use botnets to instigate botnet attacks, which include malicious activities such as credentials leaks, unauthorized access, data theft and DDoS attacks.</a:t>
            </a:r>
          </a:p>
          <a:p>
            <a:pPr lvl="1" marL="800100" indent="-342900" algn="just">
              <a:spcBef>
                <a:spcPts val="1000"/>
              </a:spcBef>
              <a:buClr>
                <a:schemeClr val="accent1"/>
              </a:buClr>
              <a:buSzPct val="80000"/>
              <a:buChar char=""/>
              <a:defRPr sz="2200">
                <a:solidFill>
                  <a:srgbClr val="404040"/>
                </a:solidFill>
              </a:defRPr>
            </a:pPr>
            <a:r>
              <a:t>Example: </a:t>
            </a:r>
          </a:p>
          <a:p>
            <a:pPr lvl="2" marL="1257300" indent="-342900" algn="just">
              <a:spcBef>
                <a:spcPts val="1000"/>
              </a:spcBef>
              <a:buClr>
                <a:schemeClr val="accent1"/>
              </a:buClr>
              <a:buSzPct val="80000"/>
              <a:buChar char=""/>
              <a:defRPr sz="2200">
                <a:solidFill>
                  <a:srgbClr val="404040"/>
                </a:solidFill>
              </a:defRPr>
            </a:pPr>
            <a:r>
              <a:t>Mirai Botnet 2016 -  Massive DDOS attack - 600000 devices </a:t>
            </a:r>
          </a:p>
          <a:p>
            <a:pPr lvl="2" marL="1194954" indent="-280554" algn="just">
              <a:spcBef>
                <a:spcPts val="1000"/>
              </a:spcBef>
              <a:buClr>
                <a:schemeClr val="accent1"/>
              </a:buClr>
              <a:buSzPct val="80000"/>
              <a:buChar char=""/>
              <a:defRPr sz="2200">
                <a:solidFill>
                  <a:srgbClr val="404040"/>
                </a:solidFill>
              </a:defRPr>
            </a:pPr>
            <a:r>
              <a:rPr sz="1800"/>
              <a:t>A DDoS attack in August 2017 against an Akamai customer was observed to have originated from a botnet comprising more than 75,000 bots</a:t>
            </a:r>
          </a:p>
        </p:txBody>
      </p:sp>
      <p:sp>
        <p:nvSpPr>
          <p:cNvPr id="691" name="Botnet - Robot Network"/>
          <p:cNvSpPr txBox="1"/>
          <p:nvPr/>
        </p:nvSpPr>
        <p:spPr>
          <a:xfrm>
            <a:off x="781590" y="702824"/>
            <a:ext cx="5206118"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EBEBEB"/>
                </a:solidFill>
              </a:defRPr>
            </a:lvl1pPr>
          </a:lstStyle>
          <a:p>
            <a:pPr/>
            <a:r>
              <a:t>Botnet - Robot Network</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Title 1"/>
          <p:cNvSpPr txBox="1"/>
          <p:nvPr>
            <p:ph type="title"/>
          </p:nvPr>
        </p:nvSpPr>
        <p:spPr>
          <a:xfrm>
            <a:off x="583453" y="465667"/>
            <a:ext cx="10021786" cy="1539900"/>
          </a:xfrm>
          <a:prstGeom prst="rect">
            <a:avLst/>
          </a:prstGeom>
        </p:spPr>
        <p:txBody>
          <a:bodyPr/>
          <a:lstStyle>
            <a:lvl1pPr>
              <a:defRPr b="1"/>
            </a:lvl1pPr>
          </a:lstStyle>
          <a:p>
            <a:pPr/>
            <a:r>
              <a:t>Botnet</a:t>
            </a:r>
          </a:p>
        </p:txBody>
      </p:sp>
      <p:pic>
        <p:nvPicPr>
          <p:cNvPr id="696" name="botnet-060215.jpeg" descr="botnet-060215.jpeg"/>
          <p:cNvPicPr>
            <a:picLocks noChangeAspect="1"/>
          </p:cNvPicPr>
          <p:nvPr/>
        </p:nvPicPr>
        <p:blipFill>
          <a:blip r:embed="rId3">
            <a:extLst/>
          </a:blip>
          <a:stretch>
            <a:fillRect/>
          </a:stretch>
        </p:blipFill>
        <p:spPr>
          <a:xfrm>
            <a:off x="578395" y="0"/>
            <a:ext cx="10325528" cy="6858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1" name="Screenshot 2020-07-19 at 6.06.22 PM.png" descr="Screenshot 2020-07-19 at 6.06.22 PM.png"/>
          <p:cNvPicPr>
            <a:picLocks noChangeAspect="1"/>
          </p:cNvPicPr>
          <p:nvPr/>
        </p:nvPicPr>
        <p:blipFill>
          <a:blip r:embed="rId2">
            <a:extLst/>
          </a:blip>
          <a:stretch>
            <a:fillRect/>
          </a:stretch>
        </p:blipFill>
        <p:spPr>
          <a:xfrm>
            <a:off x="6998784" y="-33969"/>
            <a:ext cx="3416301" cy="3390901"/>
          </a:xfrm>
          <a:prstGeom prst="rect">
            <a:avLst/>
          </a:prstGeom>
          <a:ln w="12700">
            <a:miter lim="400000"/>
          </a:ln>
        </p:spPr>
      </p:pic>
      <p:pic>
        <p:nvPicPr>
          <p:cNvPr id="402" name="Screenshot 2020-07-19 at 6.07.04 PM.png" descr="Screenshot 2020-07-19 at 6.07.04 PM.png"/>
          <p:cNvPicPr>
            <a:picLocks noChangeAspect="1"/>
          </p:cNvPicPr>
          <p:nvPr/>
        </p:nvPicPr>
        <p:blipFill>
          <a:blip r:embed="rId3">
            <a:extLst/>
          </a:blip>
          <a:stretch>
            <a:fillRect/>
          </a:stretch>
        </p:blipFill>
        <p:spPr>
          <a:xfrm>
            <a:off x="-42305" y="4969868"/>
            <a:ext cx="6997701" cy="2209801"/>
          </a:xfrm>
          <a:prstGeom prst="rect">
            <a:avLst/>
          </a:prstGeom>
          <a:ln w="12700">
            <a:miter lim="400000"/>
          </a:ln>
        </p:spPr>
      </p:pic>
      <p:pic>
        <p:nvPicPr>
          <p:cNvPr id="403" name="Screenshot 2020-07-19 at 6.06.10 PM.png" descr="Screenshot 2020-07-19 at 6.06.10 PM.png"/>
          <p:cNvPicPr>
            <a:picLocks noChangeAspect="1"/>
          </p:cNvPicPr>
          <p:nvPr/>
        </p:nvPicPr>
        <p:blipFill>
          <a:blip r:embed="rId4">
            <a:extLst/>
          </a:blip>
          <a:stretch>
            <a:fillRect/>
          </a:stretch>
        </p:blipFill>
        <p:spPr>
          <a:xfrm>
            <a:off x="-11860" y="-218826"/>
            <a:ext cx="3467101" cy="3479801"/>
          </a:xfrm>
          <a:prstGeom prst="rect">
            <a:avLst/>
          </a:prstGeom>
          <a:ln w="12700">
            <a:miter lim="400000"/>
          </a:ln>
        </p:spPr>
      </p:pic>
      <p:pic>
        <p:nvPicPr>
          <p:cNvPr id="404" name="Screenshot 2020-07-19 at 6.07.49 PM.png" descr="Screenshot 2020-07-19 at 6.07.49 PM.png"/>
          <p:cNvPicPr>
            <a:picLocks noChangeAspect="1"/>
          </p:cNvPicPr>
          <p:nvPr/>
        </p:nvPicPr>
        <p:blipFill>
          <a:blip r:embed="rId5">
            <a:extLst/>
          </a:blip>
          <a:stretch>
            <a:fillRect/>
          </a:stretch>
        </p:blipFill>
        <p:spPr>
          <a:xfrm>
            <a:off x="3448452" y="-436389"/>
            <a:ext cx="3680417" cy="3610713"/>
          </a:xfrm>
          <a:prstGeom prst="rect">
            <a:avLst/>
          </a:prstGeom>
          <a:ln w="12700">
            <a:miter lim="400000"/>
          </a:ln>
        </p:spPr>
      </p:pic>
      <p:pic>
        <p:nvPicPr>
          <p:cNvPr id="405" name="Screenshot 2020-07-19 at 6.06.55 PM.png" descr="Screenshot 2020-07-19 at 6.06.55 PM.png"/>
          <p:cNvPicPr>
            <a:picLocks noChangeAspect="1"/>
          </p:cNvPicPr>
          <p:nvPr/>
        </p:nvPicPr>
        <p:blipFill>
          <a:blip r:embed="rId6">
            <a:extLst/>
          </a:blip>
          <a:stretch>
            <a:fillRect/>
          </a:stretch>
        </p:blipFill>
        <p:spPr>
          <a:xfrm>
            <a:off x="3037285" y="3028633"/>
            <a:ext cx="7518712" cy="2018538"/>
          </a:xfrm>
          <a:prstGeom prst="rect">
            <a:avLst/>
          </a:prstGeom>
          <a:ln w="12700">
            <a:miter lim="400000"/>
          </a:ln>
        </p:spPr>
      </p:pic>
      <p:pic>
        <p:nvPicPr>
          <p:cNvPr id="406" name="Screenshot 2020-07-19 at 6.07.16 PM.png" descr="Screenshot 2020-07-19 at 6.07.16 PM.png"/>
          <p:cNvPicPr>
            <a:picLocks noChangeAspect="1"/>
          </p:cNvPicPr>
          <p:nvPr/>
        </p:nvPicPr>
        <p:blipFill>
          <a:blip r:embed="rId7">
            <a:extLst/>
          </a:blip>
          <a:stretch>
            <a:fillRect/>
          </a:stretch>
        </p:blipFill>
        <p:spPr>
          <a:xfrm>
            <a:off x="6040800" y="4414818"/>
            <a:ext cx="3188930" cy="2833287"/>
          </a:xfrm>
          <a:prstGeom prst="rect">
            <a:avLst/>
          </a:prstGeom>
          <a:ln w="12700">
            <a:miter lim="400000"/>
          </a:ln>
        </p:spPr>
      </p:pic>
      <p:pic>
        <p:nvPicPr>
          <p:cNvPr id="407" name="Screenshot 2020-07-19 at 6.06.40 PM.png" descr="Screenshot 2020-07-19 at 6.06.40 PM.png"/>
          <p:cNvPicPr>
            <a:picLocks noChangeAspect="1"/>
          </p:cNvPicPr>
          <p:nvPr/>
        </p:nvPicPr>
        <p:blipFill>
          <a:blip r:embed="rId8">
            <a:extLst/>
          </a:blip>
          <a:stretch>
            <a:fillRect/>
          </a:stretch>
        </p:blipFill>
        <p:spPr>
          <a:xfrm>
            <a:off x="7422" y="2299013"/>
            <a:ext cx="3059047" cy="2833287"/>
          </a:xfrm>
          <a:prstGeom prst="rect">
            <a:avLst/>
          </a:prstGeom>
          <a:ln w="12700">
            <a:miter lim="400000"/>
          </a:ln>
        </p:spPr>
      </p:pic>
      <p:pic>
        <p:nvPicPr>
          <p:cNvPr id="408" name="Screenshot 2020-07-19 at 6.09.10 PM.png" descr="Screenshot 2020-07-19 at 6.09.10 PM.png"/>
          <p:cNvPicPr>
            <a:picLocks noChangeAspect="1"/>
          </p:cNvPicPr>
          <p:nvPr/>
        </p:nvPicPr>
        <p:blipFill>
          <a:blip r:embed="rId9">
            <a:extLst/>
          </a:blip>
          <a:stretch>
            <a:fillRect/>
          </a:stretch>
        </p:blipFill>
        <p:spPr>
          <a:xfrm>
            <a:off x="9878517" y="58929"/>
            <a:ext cx="2759101" cy="2620077"/>
          </a:xfrm>
          <a:prstGeom prst="rect">
            <a:avLst/>
          </a:prstGeom>
          <a:ln w="12700">
            <a:miter lim="400000"/>
          </a:ln>
        </p:spPr>
      </p:pic>
      <p:pic>
        <p:nvPicPr>
          <p:cNvPr id="409" name="Screenshot 2020-07-19 at 6.07.35 PM.png" descr="Screenshot 2020-07-19 at 6.07.35 PM.png"/>
          <p:cNvPicPr>
            <a:picLocks noChangeAspect="1"/>
          </p:cNvPicPr>
          <p:nvPr/>
        </p:nvPicPr>
        <p:blipFill>
          <a:blip r:embed="rId10">
            <a:extLst/>
          </a:blip>
          <a:stretch>
            <a:fillRect/>
          </a:stretch>
        </p:blipFill>
        <p:spPr>
          <a:xfrm>
            <a:off x="8929010" y="3063856"/>
            <a:ext cx="3703403" cy="3479801"/>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0" name="Screenshot 2020-07-20 at 4.36.26 PM.png" descr="Screenshot 2020-07-20 at 4.36.26 PM.png"/>
          <p:cNvPicPr>
            <a:picLocks noChangeAspect="1"/>
          </p:cNvPicPr>
          <p:nvPr/>
        </p:nvPicPr>
        <p:blipFill>
          <a:blip r:embed="rId3">
            <a:extLst/>
          </a:blip>
          <a:stretch>
            <a:fillRect/>
          </a:stretch>
        </p:blipFill>
        <p:spPr>
          <a:xfrm>
            <a:off x="970740" y="1599907"/>
            <a:ext cx="9902164" cy="5075899"/>
          </a:xfrm>
          <a:prstGeom prst="rect">
            <a:avLst/>
          </a:prstGeom>
          <a:ln w="12700">
            <a:miter lim="400000"/>
          </a:ln>
        </p:spPr>
      </p:pic>
      <p:sp>
        <p:nvSpPr>
          <p:cNvPr id="701" name="Title 1"/>
          <p:cNvSpPr txBox="1"/>
          <p:nvPr>
            <p:ph type="title"/>
          </p:nvPr>
        </p:nvSpPr>
        <p:spPr>
          <a:xfrm>
            <a:off x="630256" y="184854"/>
            <a:ext cx="10021785" cy="1539899"/>
          </a:xfrm>
          <a:prstGeom prst="rect">
            <a:avLst/>
          </a:prstGeom>
        </p:spPr>
        <p:txBody>
          <a:bodyPr/>
          <a:lstStyle>
            <a:lvl1pPr>
              <a:defRPr b="1"/>
            </a:lvl1pPr>
          </a:lstStyle>
          <a:p>
            <a:pPr/>
            <a:r>
              <a:t>AI enhanced Cyber Attacks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Title 1"/>
          <p:cNvSpPr txBox="1"/>
          <p:nvPr>
            <p:ph type="title"/>
          </p:nvPr>
        </p:nvSpPr>
        <p:spPr>
          <a:xfrm>
            <a:off x="700459" y="489069"/>
            <a:ext cx="10021786" cy="1539899"/>
          </a:xfrm>
          <a:prstGeom prst="rect">
            <a:avLst/>
          </a:prstGeom>
        </p:spPr>
        <p:txBody>
          <a:bodyPr/>
          <a:lstStyle>
            <a:lvl1pPr>
              <a:defRPr b="1"/>
            </a:lvl1pPr>
          </a:lstStyle>
          <a:p>
            <a:pPr/>
            <a:r>
              <a:t>Essential Security Controls</a:t>
            </a:r>
          </a:p>
        </p:txBody>
      </p:sp>
      <p:sp>
        <p:nvSpPr>
          <p:cNvPr id="706" name="Firewall and Internet gateways…"/>
          <p:cNvSpPr txBox="1"/>
          <p:nvPr/>
        </p:nvSpPr>
        <p:spPr>
          <a:xfrm>
            <a:off x="183799" y="2119861"/>
            <a:ext cx="5872602" cy="459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Firewall and Internet gateways</a:t>
            </a:r>
          </a:p>
          <a:p>
            <a:pPr lvl="2" marL="1257300" indent="-342900" algn="just">
              <a:spcBef>
                <a:spcPts val="1000"/>
              </a:spcBef>
              <a:buClr>
                <a:schemeClr val="accent1"/>
              </a:buClr>
              <a:buSzPct val="80000"/>
              <a:buChar char=""/>
              <a:defRPr sz="2200">
                <a:solidFill>
                  <a:srgbClr val="404040"/>
                </a:solidFill>
              </a:defRPr>
            </a:pPr>
            <a:r>
              <a:t>Network perimeter defences</a:t>
            </a:r>
          </a:p>
          <a:p>
            <a:pPr lvl="2" marL="1257300" indent="-342900" algn="just">
              <a:spcBef>
                <a:spcPts val="1000"/>
              </a:spcBef>
              <a:buClr>
                <a:schemeClr val="accent1"/>
              </a:buClr>
              <a:buSzPct val="80000"/>
              <a:buChar char=""/>
              <a:defRPr sz="2200">
                <a:solidFill>
                  <a:srgbClr val="404040"/>
                </a:solidFill>
              </a:defRPr>
            </a:pPr>
            <a:r>
              <a:t>Web proxy</a:t>
            </a:r>
          </a:p>
          <a:p>
            <a:pPr lvl="2" marL="1257300" indent="-342900" algn="just">
              <a:spcBef>
                <a:spcPts val="1000"/>
              </a:spcBef>
              <a:buClr>
                <a:schemeClr val="accent1"/>
              </a:buClr>
              <a:buSzPct val="80000"/>
              <a:buChar char=""/>
              <a:defRPr sz="2200">
                <a:solidFill>
                  <a:srgbClr val="404040"/>
                </a:solidFill>
              </a:defRPr>
            </a:pPr>
            <a:r>
              <a:t>Web filtering</a:t>
            </a:r>
          </a:p>
          <a:p>
            <a:pPr lvl="2" marL="1257300" indent="-342900" algn="just">
              <a:spcBef>
                <a:spcPts val="1000"/>
              </a:spcBef>
              <a:buClr>
                <a:schemeClr val="accent1"/>
              </a:buClr>
              <a:buSzPct val="80000"/>
              <a:buChar char=""/>
              <a:defRPr sz="2200">
                <a:solidFill>
                  <a:srgbClr val="404040"/>
                </a:solidFill>
              </a:defRPr>
            </a:pPr>
            <a:r>
              <a:t>Content Checking</a:t>
            </a:r>
          </a:p>
          <a:p>
            <a:pPr lvl="2" marL="1257300" indent="-342900" algn="just">
              <a:spcBef>
                <a:spcPts val="1000"/>
              </a:spcBef>
              <a:buClr>
                <a:schemeClr val="accent1"/>
              </a:buClr>
              <a:buSzPct val="80000"/>
              <a:buChar char=""/>
              <a:defRPr sz="2200">
                <a:solidFill>
                  <a:srgbClr val="404040"/>
                </a:solidFill>
              </a:defRPr>
            </a:pPr>
            <a:r>
              <a:t>Firewall Policies  </a:t>
            </a:r>
          </a:p>
          <a:p>
            <a:pPr lvl="1" marL="800100" indent="-342900" algn="just">
              <a:spcBef>
                <a:spcPts val="1000"/>
              </a:spcBef>
              <a:buClr>
                <a:schemeClr val="accent1"/>
              </a:buClr>
              <a:buSzPct val="80000"/>
              <a:buChar char=""/>
              <a:defRPr sz="2200">
                <a:solidFill>
                  <a:srgbClr val="404040"/>
                </a:solidFill>
              </a:defRPr>
            </a:pPr>
            <a:r>
              <a:t>Malware Protection</a:t>
            </a:r>
          </a:p>
          <a:p>
            <a:pPr lvl="1" marL="800100" indent="-342900" algn="just">
              <a:spcBef>
                <a:spcPts val="1000"/>
              </a:spcBef>
              <a:buClr>
                <a:schemeClr val="accent1"/>
              </a:buClr>
              <a:buSzPct val="80000"/>
              <a:buChar char=""/>
              <a:defRPr sz="2200">
                <a:solidFill>
                  <a:srgbClr val="404040"/>
                </a:solidFill>
              </a:defRPr>
            </a:pPr>
            <a:r>
              <a:t>Patch Management </a:t>
            </a:r>
          </a:p>
        </p:txBody>
      </p:sp>
      <p:sp>
        <p:nvSpPr>
          <p:cNvPr id="707" name="Secure Configuration…"/>
          <p:cNvSpPr txBox="1"/>
          <p:nvPr/>
        </p:nvSpPr>
        <p:spPr>
          <a:xfrm>
            <a:off x="5611160" y="2119861"/>
            <a:ext cx="5872602" cy="272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200">
                <a:solidFill>
                  <a:srgbClr val="404040"/>
                </a:solidFill>
              </a:defRPr>
            </a:pPr>
            <a:r>
              <a:t>Secure Configuration</a:t>
            </a:r>
          </a:p>
          <a:p>
            <a:pPr lvl="1" marL="800100" indent="-342900" algn="just">
              <a:spcBef>
                <a:spcPts val="1000"/>
              </a:spcBef>
              <a:buClr>
                <a:schemeClr val="accent1"/>
              </a:buClr>
              <a:buSzPct val="80000"/>
              <a:buChar char=""/>
              <a:defRPr sz="2200">
                <a:solidFill>
                  <a:srgbClr val="404040"/>
                </a:solidFill>
              </a:defRPr>
            </a:pPr>
            <a:r>
              <a:t>Password Policy</a:t>
            </a:r>
          </a:p>
          <a:p>
            <a:pPr lvl="1" marL="800100" indent="-342900" algn="just">
              <a:spcBef>
                <a:spcPts val="1000"/>
              </a:spcBef>
              <a:buClr>
                <a:schemeClr val="accent1"/>
              </a:buClr>
              <a:buSzPct val="80000"/>
              <a:buChar char=""/>
              <a:defRPr sz="2200">
                <a:solidFill>
                  <a:srgbClr val="404040"/>
                </a:solidFill>
              </a:defRPr>
            </a:pPr>
            <a:r>
              <a:t>User Access Control</a:t>
            </a:r>
          </a:p>
          <a:p>
            <a:pPr lvl="1" marL="800100" indent="-342900" algn="just">
              <a:spcBef>
                <a:spcPts val="1000"/>
              </a:spcBef>
              <a:buClr>
                <a:schemeClr val="accent1"/>
              </a:buClr>
              <a:buSzPct val="80000"/>
              <a:buChar char=""/>
              <a:defRPr sz="2200">
                <a:solidFill>
                  <a:srgbClr val="404040"/>
                </a:solidFill>
              </a:defRPr>
            </a:pPr>
            <a:r>
              <a:t>Security Incident Management</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Title 1"/>
          <p:cNvSpPr txBox="1"/>
          <p:nvPr>
            <p:ph type="title"/>
          </p:nvPr>
        </p:nvSpPr>
        <p:spPr>
          <a:xfrm>
            <a:off x="700459" y="489069"/>
            <a:ext cx="10021786" cy="1539899"/>
          </a:xfrm>
          <a:prstGeom prst="rect">
            <a:avLst/>
          </a:prstGeom>
        </p:spPr>
        <p:txBody>
          <a:bodyPr/>
          <a:lstStyle>
            <a:lvl1pPr>
              <a:defRPr b="1"/>
            </a:lvl1pPr>
          </a:lstStyle>
          <a:p>
            <a:pPr/>
            <a:r>
              <a:t>Research Areas</a:t>
            </a:r>
          </a:p>
        </p:txBody>
      </p:sp>
      <p:sp>
        <p:nvSpPr>
          <p:cNvPr id="712" name="IOT Security…"/>
          <p:cNvSpPr txBox="1"/>
          <p:nvPr/>
        </p:nvSpPr>
        <p:spPr>
          <a:xfrm>
            <a:off x="183799" y="2119861"/>
            <a:ext cx="5872602" cy="489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000">
                <a:solidFill>
                  <a:srgbClr val="404040"/>
                </a:solidFill>
              </a:defRPr>
            </a:pPr>
            <a:r>
              <a:t>IOT Security</a:t>
            </a:r>
          </a:p>
          <a:p>
            <a:pPr lvl="1" marL="800100" indent="-342900" algn="just">
              <a:spcBef>
                <a:spcPts val="1000"/>
              </a:spcBef>
              <a:buClr>
                <a:schemeClr val="accent1"/>
              </a:buClr>
              <a:buSzPct val="80000"/>
              <a:buChar char=""/>
              <a:defRPr sz="2000">
                <a:solidFill>
                  <a:srgbClr val="404040"/>
                </a:solidFill>
              </a:defRPr>
            </a:pPr>
            <a:r>
              <a:t>Cloud Security</a:t>
            </a:r>
          </a:p>
          <a:p>
            <a:pPr lvl="1" marL="800100" indent="-342900" algn="just">
              <a:spcBef>
                <a:spcPts val="1000"/>
              </a:spcBef>
              <a:buClr>
                <a:schemeClr val="accent1"/>
              </a:buClr>
              <a:buSzPct val="80000"/>
              <a:buChar char=""/>
              <a:defRPr sz="2000">
                <a:solidFill>
                  <a:srgbClr val="404040"/>
                </a:solidFill>
              </a:defRPr>
            </a:pPr>
            <a:r>
              <a:t>Cyber attacks on Deep learning models</a:t>
            </a:r>
          </a:p>
          <a:p>
            <a:pPr lvl="1" marL="800100" indent="-342900" algn="just">
              <a:spcBef>
                <a:spcPts val="1000"/>
              </a:spcBef>
              <a:buClr>
                <a:schemeClr val="accent1"/>
              </a:buClr>
              <a:buSzPct val="80000"/>
              <a:buChar char=""/>
              <a:defRPr sz="2000">
                <a:solidFill>
                  <a:srgbClr val="404040"/>
                </a:solidFill>
              </a:defRPr>
            </a:pPr>
            <a:r>
              <a:t>DL approach for various cyber attacks</a:t>
            </a:r>
          </a:p>
          <a:p>
            <a:pPr lvl="1" marL="800100" indent="-342900" algn="just">
              <a:spcBef>
                <a:spcPts val="1000"/>
              </a:spcBef>
              <a:buClr>
                <a:schemeClr val="accent1"/>
              </a:buClr>
              <a:buSzPct val="80000"/>
              <a:buChar char=""/>
              <a:defRPr sz="2000">
                <a:solidFill>
                  <a:srgbClr val="404040"/>
                </a:solidFill>
              </a:defRPr>
            </a:pPr>
            <a:r>
              <a:t>Cyber threat prediction and self configuring networks</a:t>
            </a:r>
          </a:p>
          <a:p>
            <a:pPr lvl="1" marL="800100" indent="-342900" algn="just">
              <a:spcBef>
                <a:spcPts val="1000"/>
              </a:spcBef>
              <a:buClr>
                <a:schemeClr val="accent1"/>
              </a:buClr>
              <a:buSzPct val="80000"/>
              <a:buChar char=""/>
              <a:defRPr sz="2000">
                <a:solidFill>
                  <a:srgbClr val="404040"/>
                </a:solidFill>
              </a:defRPr>
            </a:pPr>
            <a:r>
              <a:t>Reverse Engineering and vulnerability analysis</a:t>
            </a:r>
          </a:p>
          <a:p>
            <a:pPr lvl="1" marL="800100" indent="-342900" algn="just">
              <a:spcBef>
                <a:spcPts val="1000"/>
              </a:spcBef>
              <a:buClr>
                <a:schemeClr val="accent1"/>
              </a:buClr>
              <a:buSzPct val="80000"/>
              <a:buChar char=""/>
              <a:defRPr sz="2000">
                <a:solidFill>
                  <a:srgbClr val="404040"/>
                </a:solidFill>
              </a:defRPr>
            </a:pPr>
            <a:r>
              <a:t>Stegnography</a:t>
            </a:r>
          </a:p>
          <a:p>
            <a:pPr lvl="1" marL="800100" indent="-342900" algn="just">
              <a:spcBef>
                <a:spcPts val="1000"/>
              </a:spcBef>
              <a:buClr>
                <a:schemeClr val="accent1"/>
              </a:buClr>
              <a:buSzPct val="80000"/>
              <a:buChar char=""/>
              <a:defRPr sz="2000">
                <a:solidFill>
                  <a:srgbClr val="404040"/>
                </a:solidFill>
              </a:defRPr>
            </a:pPr>
          </a:p>
        </p:txBody>
      </p:sp>
      <p:sp>
        <p:nvSpPr>
          <p:cNvPr id="713" name="Smart Phishing…"/>
          <p:cNvSpPr txBox="1"/>
          <p:nvPr/>
        </p:nvSpPr>
        <p:spPr>
          <a:xfrm>
            <a:off x="6216605" y="2179218"/>
            <a:ext cx="5872602" cy="489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rgbClr val="212529"/>
                </a:solidFill>
                <a:latin typeface="+mj-lt"/>
                <a:ea typeface="+mj-ea"/>
                <a:cs typeface="+mj-cs"/>
                <a:sym typeface="Helvetica"/>
              </a:defRPr>
            </a:pPr>
            <a:endParaRPr>
              <a:solidFill>
                <a:srgbClr val="000000"/>
              </a:solidFill>
            </a:endParaRPr>
          </a:p>
          <a:p>
            <a:pPr lvl="1" marL="800100" indent="-342900" algn="just">
              <a:spcBef>
                <a:spcPts val="1000"/>
              </a:spcBef>
              <a:buClr>
                <a:schemeClr val="accent1"/>
              </a:buClr>
              <a:buSzPct val="80000"/>
              <a:buChar char=""/>
              <a:defRPr sz="2000">
                <a:solidFill>
                  <a:srgbClr val="404040"/>
                </a:solidFill>
              </a:defRPr>
            </a:pPr>
            <a:r>
              <a:t>Smart Phishing </a:t>
            </a:r>
          </a:p>
          <a:p>
            <a:pPr lvl="1" marL="800100" indent="-342900" algn="just">
              <a:spcBef>
                <a:spcPts val="1000"/>
              </a:spcBef>
              <a:buClr>
                <a:schemeClr val="accent1"/>
              </a:buClr>
              <a:buSzPct val="80000"/>
              <a:buChar char=""/>
              <a:defRPr sz="2000">
                <a:solidFill>
                  <a:srgbClr val="404040"/>
                </a:solidFill>
              </a:defRPr>
            </a:pPr>
            <a:r>
              <a:t>Use of Deep Learning to respond to cyber attacks</a:t>
            </a:r>
          </a:p>
          <a:p>
            <a:pPr lvl="1" marL="800100" indent="-342900" algn="just">
              <a:spcBef>
                <a:spcPts val="1000"/>
              </a:spcBef>
              <a:buClr>
                <a:schemeClr val="accent1"/>
              </a:buClr>
              <a:buSzPct val="80000"/>
              <a:buChar char=""/>
              <a:defRPr sz="2000">
                <a:solidFill>
                  <a:srgbClr val="404040"/>
                </a:solidFill>
              </a:defRPr>
            </a:pPr>
            <a:r>
              <a:t>Malware analysis using neural networks</a:t>
            </a:r>
          </a:p>
          <a:p>
            <a:pPr lvl="1" marL="800100" indent="-342900" algn="just">
              <a:spcBef>
                <a:spcPts val="1000"/>
              </a:spcBef>
              <a:buClr>
                <a:schemeClr val="accent1"/>
              </a:buClr>
              <a:buSzPct val="80000"/>
              <a:buChar char=""/>
              <a:defRPr sz="2000">
                <a:solidFill>
                  <a:srgbClr val="404040"/>
                </a:solidFill>
              </a:defRPr>
            </a:pPr>
            <a:r>
              <a:t>Mobile Protection</a:t>
            </a:r>
          </a:p>
          <a:p>
            <a:pPr lvl="1" marL="800100" indent="-342900" algn="just">
              <a:spcBef>
                <a:spcPts val="1000"/>
              </a:spcBef>
              <a:buClr>
                <a:schemeClr val="accent1"/>
              </a:buClr>
              <a:buSzPct val="80000"/>
              <a:buChar char=""/>
              <a:defRPr sz="2000">
                <a:solidFill>
                  <a:srgbClr val="404040"/>
                </a:solidFill>
              </a:defRPr>
            </a:pPr>
            <a:r>
              <a:t>Social Engineering</a:t>
            </a:r>
          </a:p>
          <a:p>
            <a:pPr lvl="1" marL="800100" indent="-342900" algn="just">
              <a:spcBef>
                <a:spcPts val="1000"/>
              </a:spcBef>
              <a:buClr>
                <a:schemeClr val="accent1"/>
              </a:buClr>
              <a:buSzPct val="80000"/>
              <a:buChar char=""/>
              <a:defRPr sz="2000">
                <a:solidFill>
                  <a:srgbClr val="404040"/>
                </a:solidFill>
              </a:defRPr>
            </a:pPr>
            <a:r>
              <a:t>BOT Detection</a:t>
            </a:r>
          </a:p>
          <a:p>
            <a:pPr lvl="1" marL="800100" indent="-342900" algn="just">
              <a:spcBef>
                <a:spcPts val="1000"/>
              </a:spcBef>
              <a:buClr>
                <a:schemeClr val="accent1"/>
              </a:buClr>
              <a:buSzPct val="80000"/>
              <a:buChar char=""/>
              <a:defRPr sz="2000">
                <a:solidFill>
                  <a:srgbClr val="404040"/>
                </a:solidFill>
              </a:defRPr>
            </a:pPr>
            <a:r>
              <a:t>Advanced heuristics to detect zero-day attacks</a:t>
            </a:r>
          </a:p>
          <a:p>
            <a:pPr algn="just">
              <a:spcBef>
                <a:spcPts val="1000"/>
              </a:spcBef>
              <a:defRPr sz="2000">
                <a:solidFill>
                  <a:srgbClr val="404040"/>
                </a:solidFill>
              </a:defRPr>
            </a:pP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Content Placeholder 2"/>
          <p:cNvSpPr txBox="1"/>
          <p:nvPr>
            <p:ph type="body" sz="half" idx="1"/>
          </p:nvPr>
        </p:nvSpPr>
        <p:spPr>
          <a:xfrm>
            <a:off x="1582326" y="2425427"/>
            <a:ext cx="8825660" cy="3416301"/>
          </a:xfrm>
          <a:prstGeom prst="rect">
            <a:avLst/>
          </a:prstGeom>
        </p:spPr>
        <p:txBody>
          <a:bodyPr/>
          <a:lstStyle/>
          <a:p>
            <a:pPr marL="0" indent="0" defTabSz="411479">
              <a:lnSpc>
                <a:spcPct val="80000"/>
              </a:lnSpc>
              <a:spcBef>
                <a:spcPts val="900"/>
              </a:spcBef>
              <a:buSzTx/>
              <a:buFont typeface="Wingdings 3"/>
              <a:buNone/>
              <a:defRPr sz="1440"/>
            </a:pPr>
          </a:p>
          <a:p>
            <a:pPr marL="0" indent="0" defTabSz="411479">
              <a:lnSpc>
                <a:spcPct val="80000"/>
              </a:lnSpc>
              <a:spcBef>
                <a:spcPts val="900"/>
              </a:spcBef>
              <a:buSzTx/>
              <a:buFont typeface="Wingdings 3"/>
              <a:buNone/>
              <a:defRPr sz="1440"/>
            </a:pPr>
          </a:p>
          <a:p>
            <a:pPr marL="0" indent="0" defTabSz="411479">
              <a:lnSpc>
                <a:spcPct val="80000"/>
              </a:lnSpc>
              <a:spcBef>
                <a:spcPts val="900"/>
              </a:spcBef>
              <a:buSzTx/>
              <a:buFont typeface="Wingdings 3"/>
              <a:buNone/>
              <a:defRPr sz="1440"/>
            </a:pPr>
          </a:p>
          <a:p>
            <a:pPr marL="0" indent="0" algn="ctr" defTabSz="411479">
              <a:lnSpc>
                <a:spcPct val="80000"/>
              </a:lnSpc>
              <a:spcBef>
                <a:spcPts val="900"/>
              </a:spcBef>
              <a:buSzTx/>
              <a:buFont typeface="Wingdings 3"/>
              <a:buNone/>
              <a:defRPr sz="7919"/>
            </a:pPr>
            <a:r>
              <a:t>Thank You!</a:t>
            </a:r>
          </a:p>
          <a:p>
            <a:pPr marL="0" indent="0" defTabSz="411479">
              <a:lnSpc>
                <a:spcPts val="7000"/>
              </a:lnSpc>
              <a:buClrTx/>
              <a:buSzTx/>
              <a:buNone/>
              <a:defRPr sz="2999">
                <a:solidFill>
                  <a:srgbClr val="FFFFFF"/>
                </a:solidFill>
                <a:latin typeface="Trebuchet MS"/>
                <a:ea typeface="Trebuchet MS"/>
                <a:cs typeface="Trebuchet MS"/>
                <a:sym typeface="Trebuchet MS"/>
              </a:defRPr>
            </a:pPr>
            <a:r>
              <a:t>https://www.linkedin.com/in/rekharavindirran/ </a:t>
            </a:r>
            <a:endParaRPr sz="1079">
              <a:solidFill>
                <a:srgbClr val="000000"/>
              </a:solidFill>
              <a:latin typeface="Times"/>
              <a:ea typeface="Times"/>
              <a:cs typeface="Times"/>
              <a:sym typeface="Times"/>
            </a:endParaRPr>
          </a:p>
          <a:p>
            <a:pPr marL="0" indent="0" algn="ctr" defTabSz="411479">
              <a:lnSpc>
                <a:spcPts val="5500"/>
              </a:lnSpc>
              <a:buClrTx/>
              <a:buSzTx/>
              <a:buNone/>
              <a:defRPr>
                <a:solidFill>
                  <a:srgbClr val="5E5E5E"/>
                </a:solidFill>
                <a:latin typeface="Trebuchet MS"/>
                <a:ea typeface="Trebuchet MS"/>
                <a:cs typeface="Trebuchet MS"/>
                <a:sym typeface="Trebuchet MS"/>
              </a:defRPr>
            </a:pPr>
            <a:r>
              <a:rPr sz="1710" u="sng"/>
              <a:t>https://www.linkedin.com/in/rekharavindirran/</a:t>
            </a:r>
            <a:r>
              <a:t> </a:t>
            </a:r>
            <a:endParaRPr>
              <a:latin typeface="Times"/>
              <a:ea typeface="Times"/>
              <a:cs typeface="Times"/>
              <a:sym typeface="Times"/>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1" name="Screenshot 2020-07-19 at 6.12.08 PM.png" descr="Screenshot 2020-07-19 at 6.12.08 PM.png"/>
          <p:cNvPicPr>
            <a:picLocks noChangeAspect="1"/>
          </p:cNvPicPr>
          <p:nvPr/>
        </p:nvPicPr>
        <p:blipFill>
          <a:blip r:embed="rId2">
            <a:extLst/>
          </a:blip>
          <a:stretch>
            <a:fillRect/>
          </a:stretch>
        </p:blipFill>
        <p:spPr>
          <a:xfrm>
            <a:off x="3003936" y="4453839"/>
            <a:ext cx="3636815" cy="3581711"/>
          </a:xfrm>
          <a:prstGeom prst="rect">
            <a:avLst/>
          </a:prstGeom>
          <a:ln w="12700">
            <a:miter lim="400000"/>
          </a:ln>
        </p:spPr>
      </p:pic>
      <p:pic>
        <p:nvPicPr>
          <p:cNvPr id="412" name="Screenshot 2020-07-19 at 6.17.45 PM.png" descr="Screenshot 2020-07-19 at 6.17.45 PM.png"/>
          <p:cNvPicPr>
            <a:picLocks noChangeAspect="1"/>
          </p:cNvPicPr>
          <p:nvPr/>
        </p:nvPicPr>
        <p:blipFill>
          <a:blip r:embed="rId3">
            <a:extLst/>
          </a:blip>
          <a:stretch>
            <a:fillRect/>
          </a:stretch>
        </p:blipFill>
        <p:spPr>
          <a:xfrm>
            <a:off x="9334487" y="520127"/>
            <a:ext cx="3365501" cy="3365501"/>
          </a:xfrm>
          <a:prstGeom prst="rect">
            <a:avLst/>
          </a:prstGeom>
          <a:ln w="12700">
            <a:miter lim="400000"/>
          </a:ln>
        </p:spPr>
      </p:pic>
      <p:pic>
        <p:nvPicPr>
          <p:cNvPr id="413" name="Screenshot 2020-07-19 at 6.25.34 PM.png" descr="Screenshot 2020-07-19 at 6.25.34 PM.png"/>
          <p:cNvPicPr>
            <a:picLocks noChangeAspect="1"/>
          </p:cNvPicPr>
          <p:nvPr/>
        </p:nvPicPr>
        <p:blipFill>
          <a:blip r:embed="rId4">
            <a:extLst/>
          </a:blip>
          <a:stretch>
            <a:fillRect/>
          </a:stretch>
        </p:blipFill>
        <p:spPr>
          <a:xfrm>
            <a:off x="1079341" y="-115243"/>
            <a:ext cx="3516112" cy="3155143"/>
          </a:xfrm>
          <a:prstGeom prst="rect">
            <a:avLst/>
          </a:prstGeom>
          <a:ln w="12700">
            <a:miter lim="400000"/>
          </a:ln>
        </p:spPr>
      </p:pic>
      <p:pic>
        <p:nvPicPr>
          <p:cNvPr id="414" name="Screenshot 2020-07-19 at 6.39.59 PM.png" descr="Screenshot 2020-07-19 at 6.39.59 PM.png"/>
          <p:cNvPicPr>
            <a:picLocks noChangeAspect="1"/>
          </p:cNvPicPr>
          <p:nvPr/>
        </p:nvPicPr>
        <p:blipFill>
          <a:blip r:embed="rId5">
            <a:extLst/>
          </a:blip>
          <a:stretch>
            <a:fillRect/>
          </a:stretch>
        </p:blipFill>
        <p:spPr>
          <a:xfrm>
            <a:off x="-252233" y="3540399"/>
            <a:ext cx="3390901" cy="3327401"/>
          </a:xfrm>
          <a:prstGeom prst="rect">
            <a:avLst/>
          </a:prstGeom>
          <a:ln w="12700">
            <a:miter lim="400000"/>
          </a:ln>
        </p:spPr>
      </p:pic>
      <p:pic>
        <p:nvPicPr>
          <p:cNvPr id="415" name="Screenshot 2020-07-19 at 6.09.29 PM.png" descr="Screenshot 2020-07-19 at 6.09.29 PM.png"/>
          <p:cNvPicPr>
            <a:picLocks noChangeAspect="1"/>
          </p:cNvPicPr>
          <p:nvPr/>
        </p:nvPicPr>
        <p:blipFill>
          <a:blip r:embed="rId6">
            <a:extLst/>
          </a:blip>
          <a:stretch>
            <a:fillRect/>
          </a:stretch>
        </p:blipFill>
        <p:spPr>
          <a:xfrm>
            <a:off x="-128877" y="1937895"/>
            <a:ext cx="3378201" cy="2298701"/>
          </a:xfrm>
          <a:prstGeom prst="rect">
            <a:avLst/>
          </a:prstGeom>
          <a:ln w="12700">
            <a:miter lim="400000"/>
          </a:ln>
        </p:spPr>
      </p:pic>
      <p:pic>
        <p:nvPicPr>
          <p:cNvPr id="416" name="Screenshot 2020-07-19 at 6.17.13 PM.png" descr="Screenshot 2020-07-19 at 6.17.13 PM.png"/>
          <p:cNvPicPr>
            <a:picLocks noChangeAspect="1"/>
          </p:cNvPicPr>
          <p:nvPr/>
        </p:nvPicPr>
        <p:blipFill>
          <a:blip r:embed="rId7">
            <a:extLst/>
          </a:blip>
          <a:stretch>
            <a:fillRect/>
          </a:stretch>
        </p:blipFill>
        <p:spPr>
          <a:xfrm>
            <a:off x="3120543" y="1196469"/>
            <a:ext cx="3403601" cy="3467101"/>
          </a:xfrm>
          <a:prstGeom prst="rect">
            <a:avLst/>
          </a:prstGeom>
          <a:ln w="12700">
            <a:miter lim="400000"/>
          </a:ln>
        </p:spPr>
      </p:pic>
      <p:pic>
        <p:nvPicPr>
          <p:cNvPr id="417" name="Screenshot 2020-07-19 at 6.12.26 PM.png" descr="Screenshot 2020-07-19 at 6.12.26 PM.png"/>
          <p:cNvPicPr>
            <a:picLocks noChangeAspect="1"/>
          </p:cNvPicPr>
          <p:nvPr/>
        </p:nvPicPr>
        <p:blipFill>
          <a:blip r:embed="rId8">
            <a:extLst/>
          </a:blip>
          <a:stretch>
            <a:fillRect/>
          </a:stretch>
        </p:blipFill>
        <p:spPr>
          <a:xfrm>
            <a:off x="6009756" y="2907398"/>
            <a:ext cx="3352801" cy="3098801"/>
          </a:xfrm>
          <a:prstGeom prst="rect">
            <a:avLst/>
          </a:prstGeom>
          <a:ln w="12700">
            <a:miter lim="400000"/>
          </a:ln>
        </p:spPr>
      </p:pic>
      <p:pic>
        <p:nvPicPr>
          <p:cNvPr id="418" name="Screenshot 2020-07-19 at 6.23.45 PM.png" descr="Screenshot 2020-07-19 at 6.23.45 PM.png"/>
          <p:cNvPicPr>
            <a:picLocks noChangeAspect="1"/>
          </p:cNvPicPr>
          <p:nvPr/>
        </p:nvPicPr>
        <p:blipFill>
          <a:blip r:embed="rId9">
            <a:extLst/>
          </a:blip>
          <a:stretch>
            <a:fillRect/>
          </a:stretch>
        </p:blipFill>
        <p:spPr>
          <a:xfrm>
            <a:off x="8878811" y="2886934"/>
            <a:ext cx="3302001" cy="3238501"/>
          </a:xfrm>
          <a:prstGeom prst="rect">
            <a:avLst/>
          </a:prstGeom>
          <a:ln w="12700">
            <a:miter lim="400000"/>
          </a:ln>
        </p:spPr>
      </p:pic>
      <p:pic>
        <p:nvPicPr>
          <p:cNvPr id="419" name="Screenshot 2020-07-19 at 6.09.23 PM.png" descr="Screenshot 2020-07-19 at 6.09.23 PM.png"/>
          <p:cNvPicPr>
            <a:picLocks noChangeAspect="1"/>
          </p:cNvPicPr>
          <p:nvPr/>
        </p:nvPicPr>
        <p:blipFill>
          <a:blip r:embed="rId10">
            <a:extLst/>
          </a:blip>
          <a:stretch>
            <a:fillRect/>
          </a:stretch>
        </p:blipFill>
        <p:spPr>
          <a:xfrm>
            <a:off x="6177392" y="39928"/>
            <a:ext cx="3352801" cy="2844801"/>
          </a:xfrm>
          <a:prstGeom prst="rect">
            <a:avLst/>
          </a:prstGeom>
          <a:ln w="12700">
            <a:miter lim="400000"/>
          </a:ln>
        </p:spPr>
      </p:pic>
      <p:sp>
        <p:nvSpPr>
          <p:cNvPr id="420" name="Source: https://portswigger.net/daily-swig/cyber-attacks"/>
          <p:cNvSpPr txBox="1"/>
          <p:nvPr/>
        </p:nvSpPr>
        <p:spPr>
          <a:xfrm>
            <a:off x="7754557" y="6477204"/>
            <a:ext cx="3611710"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1000">
                <a:solidFill>
                  <a:schemeClr val="accent1"/>
                </a:solidFill>
              </a:defRPr>
            </a:pPr>
            <a:r>
              <a:t>Source: </a:t>
            </a:r>
            <a:r>
              <a:rPr u="sng">
                <a:solidFill>
                  <a:srgbClr val="8F8F8F"/>
                </a:solidFill>
                <a:uFill>
                  <a:solidFill>
                    <a:srgbClr val="8F8F8F"/>
                  </a:solidFill>
                </a:uFill>
                <a:hlinkClick r:id="rId11" invalidUrl="" action="" tgtFrame="" tooltip="" history="1" highlightClick="0" endSnd="0"/>
              </a:rPr>
              <a:t>https://portswigger.net/daily-swig/cyber-attacks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Title 1"/>
          <p:cNvSpPr txBox="1"/>
          <p:nvPr>
            <p:ph type="title"/>
          </p:nvPr>
        </p:nvSpPr>
        <p:spPr>
          <a:xfrm>
            <a:off x="1154953" y="973667"/>
            <a:ext cx="8761415" cy="706966"/>
          </a:xfrm>
          <a:prstGeom prst="rect">
            <a:avLst/>
          </a:prstGeom>
        </p:spPr>
        <p:txBody>
          <a:bodyPr/>
          <a:lstStyle/>
          <a:p>
            <a:pPr/>
            <a:r>
              <a:t>Recent Cyber Attacks in India</a:t>
            </a:r>
          </a:p>
        </p:txBody>
      </p:sp>
      <p:sp>
        <p:nvSpPr>
          <p:cNvPr id="423" name="Content Placeholder 2"/>
          <p:cNvSpPr txBox="1"/>
          <p:nvPr>
            <p:ph type="body" idx="1"/>
          </p:nvPr>
        </p:nvSpPr>
        <p:spPr>
          <a:xfrm>
            <a:off x="874140" y="2424993"/>
            <a:ext cx="10701088" cy="4237855"/>
          </a:xfrm>
          <a:prstGeom prst="rect">
            <a:avLst/>
          </a:prstGeom>
        </p:spPr>
        <p:txBody>
          <a:bodyPr/>
          <a:lstStyle/>
          <a:p>
            <a:pPr marL="361950" indent="-361950">
              <a:defRPr b="1"/>
            </a:pPr>
            <a:r>
              <a:rPr sz="1900">
                <a:solidFill>
                  <a:srgbClr val="941100"/>
                </a:solidFill>
              </a:rPr>
              <a:t>India</a:t>
            </a:r>
            <a:r>
              <a:t> - </a:t>
            </a:r>
            <a:r>
              <a:rPr sz="2000">
                <a:solidFill>
                  <a:srgbClr val="941100"/>
                </a:solidFill>
              </a:rPr>
              <a:t>second</a:t>
            </a:r>
            <a:r>
              <a:t> most affected country due to </a:t>
            </a:r>
            <a:r>
              <a:rPr sz="2000">
                <a:solidFill>
                  <a:srgbClr val="941100"/>
                </a:solidFill>
              </a:rPr>
              <a:t>Cyber Attacks</a:t>
            </a:r>
          </a:p>
          <a:p>
            <a:pPr/>
            <a:r>
              <a:rPr b="1"/>
              <a:t>Cosmos Bank Cyber-Attack in Pune - Rs.94.42 crore</a:t>
            </a:r>
            <a:endParaRPr b="1"/>
          </a:p>
          <a:p>
            <a:pPr/>
            <a:r>
              <a:rPr b="1"/>
              <a:t>ATM System Hacked  </a:t>
            </a:r>
            <a:endParaRPr b="1"/>
          </a:p>
          <a:p>
            <a:pPr>
              <a:defRPr b="1"/>
            </a:pPr>
            <a:r>
              <a:t>Hack Attack on Indian Health care Websites - 68 Lakh patients record</a:t>
            </a:r>
          </a:p>
          <a:p>
            <a:pPr>
              <a:defRPr b="1"/>
            </a:pPr>
            <a:r>
              <a:t>SIM swap scam - Rs.4 crore</a:t>
            </a:r>
          </a:p>
          <a:p>
            <a:pPr>
              <a:defRPr b="1"/>
            </a:pPr>
            <a:r>
              <a:t>40,000 cyber-attacks attempted by chinese hackers on Indian banking, IT sector in five days - Jun 24,2020 - Maharashtra Cyber cell </a:t>
            </a:r>
          </a:p>
          <a:p>
            <a:pPr marL="0" indent="0">
              <a:buClrTx/>
              <a:buSzTx/>
              <a:buNone/>
              <a:defRPr b="1" sz="1000"/>
            </a:pPr>
          </a:p>
          <a:p>
            <a:pPr marL="0" indent="0">
              <a:buClrTx/>
              <a:buSzTx/>
              <a:buNone/>
              <a:defRPr b="1" sz="1000"/>
            </a:pPr>
          </a:p>
          <a:p>
            <a:pPr marL="0" indent="0">
              <a:buClrTx/>
              <a:buSzTx/>
              <a:buNone/>
              <a:defRPr b="1" sz="1000"/>
            </a:pPr>
            <a:r>
              <a:t>Source: </a:t>
            </a:r>
            <a:r>
              <a:rPr u="sng">
                <a:solidFill>
                  <a:srgbClr val="8F8F8F"/>
                </a:solidFill>
                <a:uFill>
                  <a:solidFill>
                    <a:srgbClr val="8F8F8F"/>
                  </a:solidFill>
                </a:uFill>
                <a:hlinkClick r:id="rId2" invalidUrl="" action="" tgtFrame="" tooltip="" history="1" highlightClick="0" endSnd="0"/>
              </a:rPr>
              <a:t>http://newsonair.com/Main-News-Details.aspx?id=392081</a:t>
            </a:r>
            <a:endParaRPr b="0" i="1"/>
          </a:p>
          <a:p>
            <a:pPr marL="0" indent="0">
              <a:buClrTx/>
              <a:buSzTx/>
              <a:buNone/>
              <a:defRPr b="1" sz="1000"/>
            </a:pPr>
            <a:r>
              <a:rPr u="sng">
                <a:solidFill>
                  <a:srgbClr val="8F8F8F"/>
                </a:solidFill>
                <a:uFill>
                  <a:solidFill>
                    <a:srgbClr val="8F8F8F"/>
                  </a:solidFill>
                </a:uFill>
                <a:hlinkClick r:id="rId3" invalidUrl="" action="" tgtFrame="" tooltip="" history="1" highlightClick="0" endSnd="0"/>
              </a:rPr>
              <a:t>https://www.ndtv.com/india-news/rise-in-cyber-attacks-from-china-over-40-000-cases-in-5-days-official-2251111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Title 1"/>
          <p:cNvSpPr txBox="1"/>
          <p:nvPr>
            <p:ph type="title"/>
          </p:nvPr>
        </p:nvSpPr>
        <p:spPr>
          <a:xfrm>
            <a:off x="885840" y="809859"/>
            <a:ext cx="9259694" cy="706965"/>
          </a:xfrm>
          <a:prstGeom prst="rect">
            <a:avLst/>
          </a:prstGeom>
        </p:spPr>
        <p:txBody>
          <a:bodyPr/>
          <a:lstStyle/>
          <a:p>
            <a:pPr defTabSz="228600">
              <a:defRPr sz="2500"/>
            </a:pPr>
            <a:r>
              <a:t>Cybercrime damages increased by </a:t>
            </a:r>
            <a:r>
              <a:rPr b="1"/>
              <a:t>338</a:t>
            </a:r>
            <a:r>
              <a:t>% in the last 6 years</a:t>
            </a:r>
          </a:p>
        </p:txBody>
      </p:sp>
      <p:pic>
        <p:nvPicPr>
          <p:cNvPr id="426" name="CYBER-CRIME-CHART-TWO.jpg" descr="CYBER-CRIME-CHART-TWO.jpg"/>
          <p:cNvPicPr>
            <a:picLocks noChangeAspect="1"/>
          </p:cNvPicPr>
          <p:nvPr/>
        </p:nvPicPr>
        <p:blipFill>
          <a:blip r:embed="rId2">
            <a:extLst/>
          </a:blip>
          <a:stretch>
            <a:fillRect/>
          </a:stretch>
        </p:blipFill>
        <p:spPr>
          <a:xfrm>
            <a:off x="1926865" y="2081732"/>
            <a:ext cx="8331404" cy="477531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itle 1"/>
          <p:cNvSpPr txBox="1"/>
          <p:nvPr>
            <p:ph type="title"/>
          </p:nvPr>
        </p:nvSpPr>
        <p:spPr>
          <a:xfrm>
            <a:off x="1096451" y="751357"/>
            <a:ext cx="8761414" cy="706965"/>
          </a:xfrm>
          <a:prstGeom prst="rect">
            <a:avLst/>
          </a:prstGeom>
        </p:spPr>
        <p:txBody>
          <a:bodyPr/>
          <a:lstStyle>
            <a:lvl1pPr defTabSz="443484">
              <a:defRPr sz="3492"/>
            </a:lvl1pPr>
          </a:lstStyle>
          <a:p>
            <a:pPr/>
            <a:r>
              <a:t>Cyber attacks - Cost Predictions by 2025</a:t>
            </a:r>
          </a:p>
        </p:txBody>
      </p:sp>
      <p:pic>
        <p:nvPicPr>
          <p:cNvPr id="429" name="CYBER-CRIME-CHART-ONE.jpg" descr="CYBER-CRIME-CHART-ONE.jpg"/>
          <p:cNvPicPr>
            <a:picLocks noChangeAspect="1"/>
          </p:cNvPicPr>
          <p:nvPr/>
        </p:nvPicPr>
        <p:blipFill>
          <a:blip r:embed="rId2">
            <a:extLst/>
          </a:blip>
          <a:stretch>
            <a:fillRect/>
          </a:stretch>
        </p:blipFill>
        <p:spPr>
          <a:xfrm>
            <a:off x="1830683" y="1914381"/>
            <a:ext cx="8530634" cy="489205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Helvetica"/>
        <a:ea typeface="Helvetica"/>
        <a:cs typeface="Helvetica"/>
      </a:majorFont>
      <a:minorFont>
        <a:latin typeface="Calibri"/>
        <a:ea typeface="Calibri"/>
        <a:cs typeface="Calibri"/>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Helvetica"/>
        <a:ea typeface="Helvetica"/>
        <a:cs typeface="Helvetica"/>
      </a:majorFont>
      <a:minorFont>
        <a:latin typeface="Calibri"/>
        <a:ea typeface="Calibri"/>
        <a:cs typeface="Calibri"/>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